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modernComment_165_779C483E.xml" ContentType="application/vnd.ms-powerpoint.comments+xml"/>
  <Override PartName="/ppt/comments/modernComment_166_C1684876.xml" ContentType="application/vnd.ms-powerpoint.comments+xml"/>
  <Override PartName="/ppt/comments/modernComment_167_2446F914.xml" ContentType="application/vnd.ms-powerpoint.comments+xml"/>
  <Override PartName="/ppt/comments/modernComment_16A_30F27B45.xml" ContentType="application/vnd.ms-powerpoint.comments+xml"/>
  <Override PartName="/ppt/notesSlides/notesSlide2.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65"/>
  </p:notesMasterIdLst>
  <p:sldIdLst>
    <p:sldId id="256" r:id="rId2"/>
    <p:sldId id="257" r:id="rId3"/>
    <p:sldId id="625" r:id="rId4"/>
    <p:sldId id="631" r:id="rId5"/>
    <p:sldId id="321" r:id="rId6"/>
    <p:sldId id="318" r:id="rId7"/>
    <p:sldId id="320" r:id="rId8"/>
    <p:sldId id="324" r:id="rId9"/>
    <p:sldId id="323" r:id="rId10"/>
    <p:sldId id="325" r:id="rId11"/>
    <p:sldId id="326" r:id="rId12"/>
    <p:sldId id="628" r:id="rId13"/>
    <p:sldId id="627" r:id="rId14"/>
    <p:sldId id="328" r:id="rId15"/>
    <p:sldId id="331" r:id="rId16"/>
    <p:sldId id="330" r:id="rId17"/>
    <p:sldId id="630" r:id="rId18"/>
    <p:sldId id="329" r:id="rId19"/>
    <p:sldId id="332" r:id="rId20"/>
    <p:sldId id="333" r:id="rId21"/>
    <p:sldId id="369" r:id="rId22"/>
    <p:sldId id="370" r:id="rId23"/>
    <p:sldId id="371" r:id="rId24"/>
    <p:sldId id="334" r:id="rId25"/>
    <p:sldId id="338" r:id="rId26"/>
    <p:sldId id="337" r:id="rId27"/>
    <p:sldId id="339" r:id="rId28"/>
    <p:sldId id="340" r:id="rId29"/>
    <p:sldId id="341" r:id="rId30"/>
    <p:sldId id="342" r:id="rId31"/>
    <p:sldId id="343" r:id="rId32"/>
    <p:sldId id="344" r:id="rId33"/>
    <p:sldId id="345" r:id="rId34"/>
    <p:sldId id="346" r:id="rId35"/>
    <p:sldId id="347" r:id="rId36"/>
    <p:sldId id="348" r:id="rId37"/>
    <p:sldId id="372" r:id="rId38"/>
    <p:sldId id="373" r:id="rId39"/>
    <p:sldId id="350" r:id="rId40"/>
    <p:sldId id="351" r:id="rId41"/>
    <p:sldId id="632" r:id="rId42"/>
    <p:sldId id="353" r:id="rId43"/>
    <p:sldId id="354" r:id="rId44"/>
    <p:sldId id="355" r:id="rId45"/>
    <p:sldId id="374" r:id="rId46"/>
    <p:sldId id="375" r:id="rId47"/>
    <p:sldId id="376" r:id="rId48"/>
    <p:sldId id="377" r:id="rId49"/>
    <p:sldId id="352" r:id="rId50"/>
    <p:sldId id="356" r:id="rId51"/>
    <p:sldId id="357" r:id="rId52"/>
    <p:sldId id="358" r:id="rId53"/>
    <p:sldId id="360" r:id="rId54"/>
    <p:sldId id="359" r:id="rId55"/>
    <p:sldId id="361" r:id="rId56"/>
    <p:sldId id="362" r:id="rId57"/>
    <p:sldId id="364" r:id="rId58"/>
    <p:sldId id="363" r:id="rId59"/>
    <p:sldId id="378" r:id="rId60"/>
    <p:sldId id="379" r:id="rId61"/>
    <p:sldId id="365" r:id="rId62"/>
    <p:sldId id="366" r:id="rId63"/>
    <p:sldId id="521" r:id="rId6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D25D685E-BD4B-84C7-D4DB-81DE81C5CBDA}" name="Akter, Nasrin" initials="AN" userId="S::nasrin.akter@ou.edu::a03c9c56-2f10-4fd1-95a9-56ad4575cded"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990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99" d="100"/>
          <a:sy n="99" d="100"/>
        </p:scale>
        <p:origin x="504" y="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microsoft.com/office/2018/10/relationships/authors" Targe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comments/modernComment_165_779C483E.xml><?xml version="1.0" encoding="utf-8"?>
<p188:cmLst xmlns:a="http://schemas.openxmlformats.org/drawingml/2006/main" xmlns:r="http://schemas.openxmlformats.org/officeDocument/2006/relationships" xmlns:p188="http://schemas.microsoft.com/office/powerpoint/2018/8/main">
  <p188:cm id="{CEF162CC-F605-4BE0-BED2-EC61CDE5EB16}" authorId="{D25D685E-BD4B-84C7-D4DB-81DE81C5CBDA}" created="2023-07-14T00:38:22.137">
    <ac:txMkLst xmlns:ac="http://schemas.microsoft.com/office/drawing/2013/main/command">
      <pc:docMk xmlns:pc="http://schemas.microsoft.com/office/powerpoint/2013/main/command"/>
      <pc:sldMk xmlns:pc="http://schemas.microsoft.com/office/powerpoint/2013/main/command" cId="2006730814" sldId="357"/>
      <ac:spMk id="3" creationId="{5F883497-7944-C7C5-1FB4-205AE8F7D1BD}"/>
      <ac:txMk cp="99" len="75">
        <ac:context len="242" hash="3951501741"/>
      </ac:txMk>
    </ac:txMkLst>
    <p188:pos x="5055394" y="1110456"/>
    <p188:txBody>
      <a:bodyPr/>
      <a:lstStyle/>
      <a:p>
        <a:r>
          <a:rPr lang="en-US"/>
          <a:t>dna_seq = "ANTGCTG"
print(dna_seq[0])# A
print(dna_seq[5])#T</a:t>
        </a:r>
      </a:p>
    </p188:txBody>
  </p188:cm>
</p188:cmLst>
</file>

<file path=ppt/comments/modernComment_166_C1684876.xml><?xml version="1.0" encoding="utf-8"?>
<p188:cmLst xmlns:a="http://schemas.openxmlformats.org/drawingml/2006/main" xmlns:r="http://schemas.openxmlformats.org/officeDocument/2006/relationships" xmlns:p188="http://schemas.microsoft.com/office/powerpoint/2018/8/main">
  <p188:cm id="{6107CB30-AEDC-40A0-A6BB-D77F724A9702}" authorId="{D25D685E-BD4B-84C7-D4DB-81DE81C5CBDA}" created="2023-07-14T00:39:36.127">
    <ac:txMkLst xmlns:ac="http://schemas.microsoft.com/office/drawing/2013/main/command">
      <pc:docMk xmlns:pc="http://schemas.microsoft.com/office/powerpoint/2013/main/command"/>
      <pc:sldMk xmlns:pc="http://schemas.microsoft.com/office/powerpoint/2013/main/command" cId="3244836982" sldId="358"/>
      <ac:spMk id="3" creationId="{C55FE49D-FA51-531C-84A1-9004EA8B8674}"/>
      <ac:txMk cp="174" len="34">
        <ac:context len="209" hash="3899925559"/>
      </ac:txMk>
    </ac:txMkLst>
    <p188:pos x="3719513" y="2003425"/>
    <p188:txBody>
      <a:bodyPr/>
      <a:lstStyle/>
      <a:p>
        <a:r>
          <a:rPr lang="en-US"/>
          <a:t>print(dna_seq[1:4]) # NTG</a:t>
        </a:r>
      </a:p>
    </p188:txBody>
  </p188:cm>
</p188:cmLst>
</file>

<file path=ppt/comments/modernComment_167_2446F914.xml><?xml version="1.0" encoding="utf-8"?>
<p188:cmLst xmlns:a="http://schemas.openxmlformats.org/drawingml/2006/main" xmlns:r="http://schemas.openxmlformats.org/officeDocument/2006/relationships" xmlns:p188="http://schemas.microsoft.com/office/powerpoint/2018/8/main">
  <p188:cm id="{22AE6EDD-F0EF-4C38-A93B-300E6E467243}" authorId="{D25D685E-BD4B-84C7-D4DB-81DE81C5CBDA}" created="2023-07-14T04:04:15.389">
    <ac:txMkLst xmlns:ac="http://schemas.microsoft.com/office/drawing/2013/main/command">
      <pc:docMk xmlns:pc="http://schemas.microsoft.com/office/powerpoint/2013/main/command"/>
      <pc:sldMk xmlns:pc="http://schemas.microsoft.com/office/powerpoint/2013/main/command" cId="608631060" sldId="359"/>
      <ac:spMk id="3" creationId="{9141F164-E44B-E15D-C31B-469DF02E881F}"/>
      <ac:txMk cp="197" len="34">
        <ac:context len="341" hash="741808159"/>
      </ac:txMk>
    </ac:txMkLst>
    <p188:pos x="3476625" y="2003425"/>
    <p188:txBody>
      <a:bodyPr/>
      <a:lstStyle/>
      <a:p>
        <a:r>
          <a:rPr lang="en-US"/>
          <a:t>len(dna_seq) # output7</a:t>
        </a:r>
      </a:p>
    </p188:txBody>
  </p188:cm>
</p188:cmLst>
</file>

<file path=ppt/comments/modernComment_16A_30F27B45.xml><?xml version="1.0" encoding="utf-8"?>
<p188:cmLst xmlns:a="http://schemas.openxmlformats.org/drawingml/2006/main" xmlns:r="http://schemas.openxmlformats.org/officeDocument/2006/relationships" xmlns:p188="http://schemas.microsoft.com/office/powerpoint/2018/8/main">
  <p188:cm id="{BE2FC611-A7AD-4DE9-8CEE-0CF40D2F3AAC}" authorId="{D25D685E-BD4B-84C7-D4DB-81DE81C5CBDA}" created="2023-07-14T04:16:15.463">
    <ac:txMkLst xmlns:ac="http://schemas.microsoft.com/office/drawing/2013/main/command">
      <pc:docMk xmlns:pc="http://schemas.microsoft.com/office/powerpoint/2013/main/command"/>
      <pc:sldMk xmlns:pc="http://schemas.microsoft.com/office/powerpoint/2013/main/command" cId="821197637" sldId="362"/>
      <ac:spMk id="3" creationId="{1E1D13ED-3D3D-40B2-AD8F-106E216645E2}"/>
      <ac:txMk cp="0" len="337">
        <ac:context len="407" hash="116031074"/>
      </ac:txMk>
    </ac:txMkLst>
    <p188:pos x="9541669" y="217488"/>
    <p188:replyLst>
      <p188:reply id="{204FE83C-C698-45CB-B88D-152491EE807C}" authorId="{D25D685E-BD4B-84C7-D4DB-81DE81C5CBDA}" created="2023-07-14T04:32:39.567">
        <p188:txBody>
          <a:bodyPr/>
          <a:lstStyle/>
          <a:p>
            <a:r>
              <a:rPr lang="en-US"/>
              <a:t>Replaced Sequence: ATgTCtCATTcAAAGCAGGGGATGCGAGTTATGA
Capitalized Sequence: ATGTCTCATTCAAAGCANNNNNATGCGAGTTATGA
Length of dnaseq: 33
Number of 'G' in dnaseq: 5</a:t>
            </a:r>
          </a:p>
        </p188:txBody>
      </p188:reply>
    </p188:replyLst>
    <p188:txBody>
      <a:bodyPr/>
      <a:lstStyle/>
      <a:p>
        <a:r>
          <a:rPr lang="en-US"/>
          <a:t>dnaseq = "ATgTCtCATTcAAAGCANNNNNATGCGAGTTATGA"
# Replace "N" with "G"
replaced_seq = dnaseq.replace("N", "G")
print("Replaced Sequence:", replaced_seq)
# Capitalize lowercase letters
capitalized_seq = dnaseq.upper()
print("Capitalized Sequence:", capitalized_seq)
# Get the length of dnaseq
length = len(dnaseq)
print("Length of dnaseq:", length)
# Calculate the number of "G" in dnaseq
count_G = dnaseq.count("G")
print("Number of 'G' in dnaseq:", count_G)</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ACCACCD-9671-4BB0-9075-D6DEEA954B0A}" type="datetimeFigureOut">
              <a:rPr lang="en-US" smtClean="0"/>
              <a:t>7/14/2023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0A5CAF1-0670-4A72-A727-7C9D0FE4F18F}" type="slidenum">
              <a:rPr lang="en-US" smtClean="0"/>
              <a:t>‹#›</a:t>
            </a:fld>
            <a:endParaRPr lang="en-US"/>
          </a:p>
        </p:txBody>
      </p:sp>
    </p:spTree>
    <p:extLst>
      <p:ext uri="{BB962C8B-B14F-4D97-AF65-F5344CB8AC3E}">
        <p14:creationId xmlns:p14="http://schemas.microsoft.com/office/powerpoint/2010/main" val="1396615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Slide Number Placeholder 4"/>
          <p:cNvSpPr>
            <a:spLocks noGrp="1"/>
          </p:cNvSpPr>
          <p:nvPr>
            <p:ph type="sldNum" sz="quarter" idx="5"/>
          </p:nvPr>
        </p:nvSpPr>
        <p:spPr/>
        <p:txBody>
          <a:bodyPr/>
          <a:lstStyle/>
          <a:p>
            <a:fld id="{0D52A654-05A6-4A04-B9B6-0E1BC568A5F1}" type="slidenum">
              <a:rPr lang="en-US" smtClean="0"/>
              <a:t>3</a:t>
            </a:fld>
            <a:endParaRPr lang="en-US"/>
          </a:p>
        </p:txBody>
      </p:sp>
    </p:spTree>
    <p:extLst>
      <p:ext uri="{BB962C8B-B14F-4D97-AF65-F5344CB8AC3E}">
        <p14:creationId xmlns:p14="http://schemas.microsoft.com/office/powerpoint/2010/main" val="30014366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Slide Number Placeholder 4"/>
          <p:cNvSpPr>
            <a:spLocks noGrp="1"/>
          </p:cNvSpPr>
          <p:nvPr>
            <p:ph type="sldNum" sz="quarter" idx="5"/>
          </p:nvPr>
        </p:nvSpPr>
        <p:spPr/>
        <p:txBody>
          <a:bodyPr/>
          <a:lstStyle/>
          <a:p>
            <a:fld id="{0D52A654-05A6-4A04-B9B6-0E1BC568A5F1}" type="slidenum">
              <a:rPr lang="en-US" smtClean="0"/>
              <a:t>63</a:t>
            </a:fld>
            <a:endParaRPr lang="en-US"/>
          </a:p>
        </p:txBody>
      </p:sp>
    </p:spTree>
    <p:extLst>
      <p:ext uri="{BB962C8B-B14F-4D97-AF65-F5344CB8AC3E}">
        <p14:creationId xmlns:p14="http://schemas.microsoft.com/office/powerpoint/2010/main" val="21522679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AEE08-3320-72D4-A920-21067E33EB5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B4E5576-0B54-BE57-50C7-8DB3A1D466A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648D75D-158D-6907-6459-5213C1E0CDF1}"/>
              </a:ext>
            </a:extLst>
          </p:cNvPr>
          <p:cNvSpPr>
            <a:spLocks noGrp="1"/>
          </p:cNvSpPr>
          <p:nvPr>
            <p:ph type="dt" sz="half" idx="10"/>
          </p:nvPr>
        </p:nvSpPr>
        <p:spPr/>
        <p:txBody>
          <a:bodyPr/>
          <a:lstStyle/>
          <a:p>
            <a:fld id="{0F36B525-0F40-40B2-BD29-BF4F1C39FD9E}" type="datetime1">
              <a:rPr lang="en-US" smtClean="0"/>
              <a:t>7/14/2023</a:t>
            </a:fld>
            <a:endParaRPr lang="en-US"/>
          </a:p>
        </p:txBody>
      </p:sp>
      <p:sp>
        <p:nvSpPr>
          <p:cNvPr id="5" name="Footer Placeholder 4">
            <a:extLst>
              <a:ext uri="{FF2B5EF4-FFF2-40B4-BE49-F238E27FC236}">
                <a16:creationId xmlns:a16="http://schemas.microsoft.com/office/drawing/2014/main" id="{65811406-57C2-4CF4-5B3D-9A32D973FD45}"/>
              </a:ext>
            </a:extLst>
          </p:cNvPr>
          <p:cNvSpPr>
            <a:spLocks noGrp="1"/>
          </p:cNvSpPr>
          <p:nvPr>
            <p:ph type="ftr" sz="quarter" idx="11"/>
          </p:nvPr>
        </p:nvSpPr>
        <p:spPr/>
        <p:txBody>
          <a:bodyPr/>
          <a:lstStyle/>
          <a:p>
            <a:r>
              <a:rPr lang="en-US"/>
              <a:t>Nasrin Akter</a:t>
            </a:r>
          </a:p>
        </p:txBody>
      </p:sp>
      <p:sp>
        <p:nvSpPr>
          <p:cNvPr id="6" name="Slide Number Placeholder 5">
            <a:extLst>
              <a:ext uri="{FF2B5EF4-FFF2-40B4-BE49-F238E27FC236}">
                <a16:creationId xmlns:a16="http://schemas.microsoft.com/office/drawing/2014/main" id="{C22202C1-4B02-7664-96AA-1790CA5D7336}"/>
              </a:ext>
            </a:extLst>
          </p:cNvPr>
          <p:cNvSpPr>
            <a:spLocks noGrp="1"/>
          </p:cNvSpPr>
          <p:nvPr>
            <p:ph type="sldNum" sz="quarter" idx="12"/>
          </p:nvPr>
        </p:nvSpPr>
        <p:spPr/>
        <p:txBody>
          <a:bodyPr/>
          <a:lstStyle/>
          <a:p>
            <a:fld id="{5705F9E9-D8A3-42F1-8BB5-75D76391D328}" type="slidenum">
              <a:rPr lang="en-US" smtClean="0"/>
              <a:t>‹#›</a:t>
            </a:fld>
            <a:endParaRPr lang="en-US"/>
          </a:p>
        </p:txBody>
      </p:sp>
    </p:spTree>
    <p:extLst>
      <p:ext uri="{BB962C8B-B14F-4D97-AF65-F5344CB8AC3E}">
        <p14:creationId xmlns:p14="http://schemas.microsoft.com/office/powerpoint/2010/main" val="29665701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414DE1-12E3-F106-D5F5-77BBCB19B5D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A9340DF-B6F7-E409-DEC5-02E1A31D3F6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B467F7-4A33-C9F4-EEAA-8D5E47D01535}"/>
              </a:ext>
            </a:extLst>
          </p:cNvPr>
          <p:cNvSpPr>
            <a:spLocks noGrp="1"/>
          </p:cNvSpPr>
          <p:nvPr>
            <p:ph type="dt" sz="half" idx="10"/>
          </p:nvPr>
        </p:nvSpPr>
        <p:spPr/>
        <p:txBody>
          <a:bodyPr/>
          <a:lstStyle/>
          <a:p>
            <a:fld id="{F3670CDB-DF4F-4702-B091-0AEA1EAF701F}" type="datetime1">
              <a:rPr lang="en-US" smtClean="0"/>
              <a:t>7/14/2023</a:t>
            </a:fld>
            <a:endParaRPr lang="en-US"/>
          </a:p>
        </p:txBody>
      </p:sp>
      <p:sp>
        <p:nvSpPr>
          <p:cNvPr id="5" name="Footer Placeholder 4">
            <a:extLst>
              <a:ext uri="{FF2B5EF4-FFF2-40B4-BE49-F238E27FC236}">
                <a16:creationId xmlns:a16="http://schemas.microsoft.com/office/drawing/2014/main" id="{EF976E0C-5BDB-249C-F142-831748BAF5B0}"/>
              </a:ext>
            </a:extLst>
          </p:cNvPr>
          <p:cNvSpPr>
            <a:spLocks noGrp="1"/>
          </p:cNvSpPr>
          <p:nvPr>
            <p:ph type="ftr" sz="quarter" idx="11"/>
          </p:nvPr>
        </p:nvSpPr>
        <p:spPr/>
        <p:txBody>
          <a:bodyPr/>
          <a:lstStyle/>
          <a:p>
            <a:r>
              <a:rPr lang="en-US"/>
              <a:t>Nasrin Akter</a:t>
            </a:r>
          </a:p>
        </p:txBody>
      </p:sp>
      <p:sp>
        <p:nvSpPr>
          <p:cNvPr id="6" name="Slide Number Placeholder 5">
            <a:extLst>
              <a:ext uri="{FF2B5EF4-FFF2-40B4-BE49-F238E27FC236}">
                <a16:creationId xmlns:a16="http://schemas.microsoft.com/office/drawing/2014/main" id="{288D543E-8D2A-CA75-FAA9-3F4BA2D241CE}"/>
              </a:ext>
            </a:extLst>
          </p:cNvPr>
          <p:cNvSpPr>
            <a:spLocks noGrp="1"/>
          </p:cNvSpPr>
          <p:nvPr>
            <p:ph type="sldNum" sz="quarter" idx="12"/>
          </p:nvPr>
        </p:nvSpPr>
        <p:spPr/>
        <p:txBody>
          <a:bodyPr/>
          <a:lstStyle/>
          <a:p>
            <a:fld id="{5705F9E9-D8A3-42F1-8BB5-75D76391D328}" type="slidenum">
              <a:rPr lang="en-US" smtClean="0"/>
              <a:t>‹#›</a:t>
            </a:fld>
            <a:endParaRPr lang="en-US"/>
          </a:p>
        </p:txBody>
      </p:sp>
    </p:spTree>
    <p:extLst>
      <p:ext uri="{BB962C8B-B14F-4D97-AF65-F5344CB8AC3E}">
        <p14:creationId xmlns:p14="http://schemas.microsoft.com/office/powerpoint/2010/main" val="23605068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1894472-76F9-F9D4-1CB6-B7E807696F5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BADEF6E-0B74-0C33-0B3C-C0E10C9864E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FCA3A2F-9B13-C7F3-E9B0-15637F9CAFC4}"/>
              </a:ext>
            </a:extLst>
          </p:cNvPr>
          <p:cNvSpPr>
            <a:spLocks noGrp="1"/>
          </p:cNvSpPr>
          <p:nvPr>
            <p:ph type="dt" sz="half" idx="10"/>
          </p:nvPr>
        </p:nvSpPr>
        <p:spPr/>
        <p:txBody>
          <a:bodyPr/>
          <a:lstStyle/>
          <a:p>
            <a:fld id="{4EE10CF1-C843-4623-8CF9-2D6508534BDD}" type="datetime1">
              <a:rPr lang="en-US" smtClean="0"/>
              <a:t>7/14/2023</a:t>
            </a:fld>
            <a:endParaRPr lang="en-US"/>
          </a:p>
        </p:txBody>
      </p:sp>
      <p:sp>
        <p:nvSpPr>
          <p:cNvPr id="5" name="Footer Placeholder 4">
            <a:extLst>
              <a:ext uri="{FF2B5EF4-FFF2-40B4-BE49-F238E27FC236}">
                <a16:creationId xmlns:a16="http://schemas.microsoft.com/office/drawing/2014/main" id="{5C13255B-79F4-37E9-2984-9B4E54D702B0}"/>
              </a:ext>
            </a:extLst>
          </p:cNvPr>
          <p:cNvSpPr>
            <a:spLocks noGrp="1"/>
          </p:cNvSpPr>
          <p:nvPr>
            <p:ph type="ftr" sz="quarter" idx="11"/>
          </p:nvPr>
        </p:nvSpPr>
        <p:spPr/>
        <p:txBody>
          <a:bodyPr/>
          <a:lstStyle/>
          <a:p>
            <a:r>
              <a:rPr lang="en-US"/>
              <a:t>Nasrin Akter</a:t>
            </a:r>
          </a:p>
        </p:txBody>
      </p:sp>
      <p:sp>
        <p:nvSpPr>
          <p:cNvPr id="6" name="Slide Number Placeholder 5">
            <a:extLst>
              <a:ext uri="{FF2B5EF4-FFF2-40B4-BE49-F238E27FC236}">
                <a16:creationId xmlns:a16="http://schemas.microsoft.com/office/drawing/2014/main" id="{F62ADF0D-07D1-1FD1-5892-729596DFED5D}"/>
              </a:ext>
            </a:extLst>
          </p:cNvPr>
          <p:cNvSpPr>
            <a:spLocks noGrp="1"/>
          </p:cNvSpPr>
          <p:nvPr>
            <p:ph type="sldNum" sz="quarter" idx="12"/>
          </p:nvPr>
        </p:nvSpPr>
        <p:spPr/>
        <p:txBody>
          <a:bodyPr/>
          <a:lstStyle/>
          <a:p>
            <a:fld id="{5705F9E9-D8A3-42F1-8BB5-75D76391D328}" type="slidenum">
              <a:rPr lang="en-US" smtClean="0"/>
              <a:t>‹#›</a:t>
            </a:fld>
            <a:endParaRPr lang="en-US"/>
          </a:p>
        </p:txBody>
      </p:sp>
    </p:spTree>
    <p:extLst>
      <p:ext uri="{BB962C8B-B14F-4D97-AF65-F5344CB8AC3E}">
        <p14:creationId xmlns:p14="http://schemas.microsoft.com/office/powerpoint/2010/main" val="407877324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p:cSld name="1_Title Slide">
    <p:spTree>
      <p:nvGrpSpPr>
        <p:cNvPr id="1" name="Shape 50"/>
        <p:cNvGrpSpPr/>
        <p:nvPr/>
      </p:nvGrpSpPr>
      <p:grpSpPr>
        <a:xfrm>
          <a:off x="0" y="0"/>
          <a:ext cx="0" cy="0"/>
          <a:chOff x="0" y="0"/>
          <a:chExt cx="0" cy="0"/>
        </a:xfrm>
      </p:grpSpPr>
      <p:sp>
        <p:nvSpPr>
          <p:cNvPr id="51" name="Google Shape;51;p13"/>
          <p:cNvSpPr txBox="1">
            <a:spLocks noGrp="1"/>
          </p:cNvSpPr>
          <p:nvPr>
            <p:ph type="body" idx="1"/>
          </p:nvPr>
        </p:nvSpPr>
        <p:spPr>
          <a:xfrm>
            <a:off x="596900" y="368300"/>
            <a:ext cx="7939600" cy="787600"/>
          </a:xfrm>
          <a:prstGeom prst="rect">
            <a:avLst/>
          </a:prstGeom>
          <a:noFill/>
          <a:ln>
            <a:noFill/>
          </a:ln>
        </p:spPr>
        <p:txBody>
          <a:bodyPr spcFirstLastPara="1" wrap="square" lIns="91425" tIns="45700" rIns="91425" bIns="45700" anchor="t" anchorCtr="0">
            <a:normAutofit/>
          </a:bodyPr>
          <a:lstStyle>
            <a:lvl1pPr marL="609585" marR="0" lvl="0" indent="-304792" algn="l" rtl="0">
              <a:spcBef>
                <a:spcPts val="853"/>
              </a:spcBef>
              <a:spcAft>
                <a:spcPts val="0"/>
              </a:spcAft>
              <a:buClr>
                <a:schemeClr val="dk2"/>
              </a:buClr>
              <a:buSzPts val="3200"/>
              <a:buFont typeface="Arial"/>
              <a:buNone/>
              <a:defRPr sz="4267" b="1" i="0" u="none" strike="noStrike" cap="none">
                <a:solidFill>
                  <a:schemeClr val="dk2"/>
                </a:solidFill>
                <a:latin typeface="Helvetica Neue"/>
                <a:ea typeface="Helvetica Neue"/>
                <a:cs typeface="Helvetica Neue"/>
                <a:sym typeface="Helvetica Neue"/>
              </a:defRPr>
            </a:lvl1pPr>
            <a:lvl2pPr marL="1219170" marR="0" lvl="1" indent="-541853" algn="l" rtl="0">
              <a:spcBef>
                <a:spcPts val="1600"/>
              </a:spcBef>
              <a:spcAft>
                <a:spcPts val="0"/>
              </a:spcAft>
              <a:buClr>
                <a:schemeClr val="dk1"/>
              </a:buClr>
              <a:buSzPts val="2800"/>
              <a:buFont typeface="Arial"/>
              <a:buChar char="–"/>
              <a:defRPr sz="3733" b="0" i="0" u="none" strike="noStrike" cap="none">
                <a:solidFill>
                  <a:schemeClr val="dk1"/>
                </a:solidFill>
                <a:latin typeface="Calibri"/>
                <a:ea typeface="Calibri"/>
                <a:cs typeface="Calibri"/>
                <a:sym typeface="Calibri"/>
              </a:defRPr>
            </a:lvl2pPr>
            <a:lvl3pPr marL="1828754" marR="0" lvl="2" indent="-507987" algn="l" rtl="0">
              <a:spcBef>
                <a:spcPts val="1600"/>
              </a:spcBef>
              <a:spcAft>
                <a:spcPts val="0"/>
              </a:spcAft>
              <a:buClr>
                <a:schemeClr val="dk1"/>
              </a:buClr>
              <a:buSzPts val="2400"/>
              <a:buFont typeface="Arial"/>
              <a:buChar char="•"/>
              <a:defRPr sz="3200" b="0" i="0" u="none" strike="noStrike" cap="none">
                <a:solidFill>
                  <a:schemeClr val="dk1"/>
                </a:solidFill>
                <a:latin typeface="Calibri"/>
                <a:ea typeface="Calibri"/>
                <a:cs typeface="Calibri"/>
                <a:sym typeface="Calibri"/>
              </a:defRPr>
            </a:lvl3pPr>
            <a:lvl4pPr marL="2438339" marR="0" lvl="3" indent="-474121" algn="l" rtl="0">
              <a:spcBef>
                <a:spcPts val="1600"/>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4pPr>
            <a:lvl5pPr marL="3047924" marR="0" lvl="4" indent="-474121" algn="l" rtl="0">
              <a:spcBef>
                <a:spcPts val="1600"/>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5pPr>
            <a:lvl6pPr marL="3657509" marR="0" lvl="5" indent="-474121" algn="l" rtl="0">
              <a:spcBef>
                <a:spcPts val="1600"/>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6pPr>
            <a:lvl7pPr marL="4267093" marR="0" lvl="6" indent="-474121" algn="l" rtl="0">
              <a:spcBef>
                <a:spcPts val="1600"/>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7pPr>
            <a:lvl8pPr marL="4876678" marR="0" lvl="7" indent="-474121" algn="l" rtl="0">
              <a:spcBef>
                <a:spcPts val="1600"/>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8pPr>
            <a:lvl9pPr marL="5486263" marR="0" lvl="8" indent="-474121" algn="l" rtl="0">
              <a:spcBef>
                <a:spcPts val="1600"/>
              </a:spcBef>
              <a:spcAft>
                <a:spcPts val="160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9pPr>
          </a:lstStyle>
          <a:p>
            <a:endParaRPr/>
          </a:p>
        </p:txBody>
      </p:sp>
      <p:sp>
        <p:nvSpPr>
          <p:cNvPr id="52" name="Google Shape;52;p13"/>
          <p:cNvSpPr txBox="1">
            <a:spLocks noGrp="1"/>
          </p:cNvSpPr>
          <p:nvPr>
            <p:ph type="body" idx="2"/>
          </p:nvPr>
        </p:nvSpPr>
        <p:spPr>
          <a:xfrm>
            <a:off x="596899" y="1155700"/>
            <a:ext cx="6236000" cy="637200"/>
          </a:xfrm>
          <a:prstGeom prst="rect">
            <a:avLst/>
          </a:prstGeom>
          <a:noFill/>
          <a:ln>
            <a:noFill/>
          </a:ln>
        </p:spPr>
        <p:txBody>
          <a:bodyPr spcFirstLastPara="1" wrap="square" lIns="91425" tIns="45700" rIns="91425" bIns="45700" anchor="t" anchorCtr="0">
            <a:normAutofit/>
          </a:bodyPr>
          <a:lstStyle>
            <a:lvl1pPr marL="609585" marR="0" lvl="0" indent="-304792" algn="l" rtl="0">
              <a:spcBef>
                <a:spcPts val="640"/>
              </a:spcBef>
              <a:spcAft>
                <a:spcPts val="0"/>
              </a:spcAft>
              <a:buClr>
                <a:schemeClr val="dk2"/>
              </a:buClr>
              <a:buSzPts val="2400"/>
              <a:buFont typeface="Arial"/>
              <a:buNone/>
              <a:defRPr sz="3200" b="0" i="0" u="none" strike="noStrike" cap="none">
                <a:solidFill>
                  <a:schemeClr val="dk2"/>
                </a:solidFill>
                <a:latin typeface="Helvetica Neue"/>
                <a:ea typeface="Helvetica Neue"/>
                <a:cs typeface="Helvetica Neue"/>
                <a:sym typeface="Helvetica Neue"/>
              </a:defRPr>
            </a:lvl1pPr>
            <a:lvl2pPr marL="1219170" marR="0" lvl="1" indent="-304792" algn="l" rtl="0">
              <a:spcBef>
                <a:spcPts val="1600"/>
              </a:spcBef>
              <a:spcAft>
                <a:spcPts val="0"/>
              </a:spcAft>
              <a:buClr>
                <a:schemeClr val="dk2"/>
              </a:buClr>
              <a:buSzPts val="2000"/>
              <a:buFont typeface="Arial"/>
              <a:buNone/>
              <a:defRPr sz="2667" b="0" i="0" u="none" strike="noStrike" cap="none">
                <a:solidFill>
                  <a:schemeClr val="dk2"/>
                </a:solidFill>
                <a:latin typeface="Helvetica Neue"/>
                <a:ea typeface="Helvetica Neue"/>
                <a:cs typeface="Helvetica Neue"/>
                <a:sym typeface="Helvetica Neue"/>
              </a:defRPr>
            </a:lvl2pPr>
            <a:lvl3pPr marL="1828754" marR="0" lvl="2" indent="-304792" algn="l" rtl="0">
              <a:spcBef>
                <a:spcPts val="1600"/>
              </a:spcBef>
              <a:spcAft>
                <a:spcPts val="0"/>
              </a:spcAft>
              <a:buClr>
                <a:schemeClr val="dk2"/>
              </a:buClr>
              <a:buSzPts val="2000"/>
              <a:buFont typeface="Arial"/>
              <a:buNone/>
              <a:defRPr sz="2667" b="0" i="0" u="none" strike="noStrike" cap="none">
                <a:solidFill>
                  <a:schemeClr val="dk2"/>
                </a:solidFill>
                <a:latin typeface="Helvetica Neue"/>
                <a:ea typeface="Helvetica Neue"/>
                <a:cs typeface="Helvetica Neue"/>
                <a:sym typeface="Helvetica Neue"/>
              </a:defRPr>
            </a:lvl3pPr>
            <a:lvl4pPr marL="2438339" marR="0" lvl="3" indent="-304792" algn="l" rtl="0">
              <a:spcBef>
                <a:spcPts val="1600"/>
              </a:spcBef>
              <a:spcAft>
                <a:spcPts val="0"/>
              </a:spcAft>
              <a:buClr>
                <a:schemeClr val="dk2"/>
              </a:buClr>
              <a:buSzPts val="2000"/>
              <a:buFont typeface="Arial"/>
              <a:buNone/>
              <a:defRPr sz="2667" b="0" i="0" u="none" strike="noStrike" cap="none">
                <a:solidFill>
                  <a:schemeClr val="dk2"/>
                </a:solidFill>
                <a:latin typeface="Helvetica Neue"/>
                <a:ea typeface="Helvetica Neue"/>
                <a:cs typeface="Helvetica Neue"/>
                <a:sym typeface="Helvetica Neue"/>
              </a:defRPr>
            </a:lvl4pPr>
            <a:lvl5pPr marL="3047924" marR="0" lvl="4" indent="-304792" algn="l" rtl="0">
              <a:spcBef>
                <a:spcPts val="1600"/>
              </a:spcBef>
              <a:spcAft>
                <a:spcPts val="0"/>
              </a:spcAft>
              <a:buClr>
                <a:schemeClr val="dk2"/>
              </a:buClr>
              <a:buSzPts val="2000"/>
              <a:buFont typeface="Arial"/>
              <a:buNone/>
              <a:defRPr sz="2667" b="0" i="0" u="none" strike="noStrike" cap="none">
                <a:solidFill>
                  <a:schemeClr val="dk2"/>
                </a:solidFill>
                <a:latin typeface="Helvetica Neue"/>
                <a:ea typeface="Helvetica Neue"/>
                <a:cs typeface="Helvetica Neue"/>
                <a:sym typeface="Helvetica Neue"/>
              </a:defRPr>
            </a:lvl5pPr>
            <a:lvl6pPr marL="3657509" marR="0" lvl="5" indent="-474121" algn="l" rtl="0">
              <a:spcBef>
                <a:spcPts val="1600"/>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6pPr>
            <a:lvl7pPr marL="4267093" marR="0" lvl="6" indent="-474121" algn="l" rtl="0">
              <a:spcBef>
                <a:spcPts val="1600"/>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7pPr>
            <a:lvl8pPr marL="4876678" marR="0" lvl="7" indent="-474121" algn="l" rtl="0">
              <a:spcBef>
                <a:spcPts val="1600"/>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8pPr>
            <a:lvl9pPr marL="5486263" marR="0" lvl="8" indent="-474121" algn="l" rtl="0">
              <a:spcBef>
                <a:spcPts val="1600"/>
              </a:spcBef>
              <a:spcAft>
                <a:spcPts val="160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9pPr>
          </a:lstStyle>
          <a:p>
            <a:endParaRPr/>
          </a:p>
        </p:txBody>
      </p:sp>
      <p:sp>
        <p:nvSpPr>
          <p:cNvPr id="53" name="Google Shape;53;p13"/>
          <p:cNvSpPr>
            <a:spLocks noGrp="1"/>
          </p:cNvSpPr>
          <p:nvPr>
            <p:ph type="pic" idx="3"/>
          </p:nvPr>
        </p:nvSpPr>
        <p:spPr>
          <a:xfrm>
            <a:off x="7092951" y="1473200"/>
            <a:ext cx="4701200" cy="3835600"/>
          </a:xfrm>
          <a:prstGeom prst="rect">
            <a:avLst/>
          </a:prstGeom>
          <a:noFill/>
          <a:ln>
            <a:noFill/>
          </a:ln>
        </p:spPr>
        <p:txBody>
          <a:bodyPr spcFirstLastPara="1" wrap="square" lIns="91425" tIns="45700" rIns="91425" bIns="45700" anchor="t" anchorCtr="0">
            <a:noAutofit/>
          </a:bodyPr>
          <a:lstStyle>
            <a:lvl1pPr marR="0" lvl="0" algn="l" rtl="0">
              <a:spcBef>
                <a:spcPts val="853"/>
              </a:spcBef>
              <a:spcAft>
                <a:spcPts val="0"/>
              </a:spcAft>
              <a:buClr>
                <a:schemeClr val="dk1"/>
              </a:buClr>
              <a:buSzPts val="3200"/>
              <a:buFont typeface="Arial"/>
              <a:buChar char="•"/>
              <a:defRPr sz="4267" b="0" i="0" u="none" strike="noStrike" cap="none">
                <a:solidFill>
                  <a:schemeClr val="dk1"/>
                </a:solidFill>
                <a:latin typeface="Calibri"/>
                <a:ea typeface="Calibri"/>
                <a:cs typeface="Calibri"/>
                <a:sym typeface="Calibri"/>
              </a:defRPr>
            </a:lvl1pPr>
            <a:lvl2pPr marR="0" lvl="1" algn="l" rtl="0">
              <a:spcBef>
                <a:spcPts val="747"/>
              </a:spcBef>
              <a:spcAft>
                <a:spcPts val="0"/>
              </a:spcAft>
              <a:buClr>
                <a:schemeClr val="dk1"/>
              </a:buClr>
              <a:buSzPts val="2800"/>
              <a:buFont typeface="Arial"/>
              <a:buChar char="–"/>
              <a:defRPr sz="3733" b="0" i="0" u="none" strike="noStrike" cap="none">
                <a:solidFill>
                  <a:schemeClr val="dk1"/>
                </a:solidFill>
                <a:latin typeface="Calibri"/>
                <a:ea typeface="Calibri"/>
                <a:cs typeface="Calibri"/>
                <a:sym typeface="Calibri"/>
              </a:defRPr>
            </a:lvl2pPr>
            <a:lvl3pPr marR="0" lvl="2" algn="l" rtl="0">
              <a:spcBef>
                <a:spcPts val="640"/>
              </a:spcBef>
              <a:spcAft>
                <a:spcPts val="0"/>
              </a:spcAft>
              <a:buClr>
                <a:schemeClr val="dk1"/>
              </a:buClr>
              <a:buSzPts val="2400"/>
              <a:buFont typeface="Arial"/>
              <a:buChar char="•"/>
              <a:defRPr sz="3200" b="0" i="0" u="none" strike="noStrike" cap="none">
                <a:solidFill>
                  <a:schemeClr val="dk1"/>
                </a:solidFill>
                <a:latin typeface="Calibri"/>
                <a:ea typeface="Calibri"/>
                <a:cs typeface="Calibri"/>
                <a:sym typeface="Calibri"/>
              </a:defRPr>
            </a:lvl3pPr>
            <a:lvl4pPr marR="0" lvl="3" algn="l" rtl="0">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4pPr>
            <a:lvl5pPr marR="0" lvl="4" algn="l" rtl="0">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5pPr>
            <a:lvl6pPr marR="0" lvl="5" algn="l" rtl="0">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6pPr>
            <a:lvl7pPr marR="0" lvl="6" algn="l" rtl="0">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7pPr>
            <a:lvl8pPr marR="0" lvl="7" algn="l" rtl="0">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8pPr>
            <a:lvl9pPr marR="0" lvl="8" algn="l" rtl="0">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9pPr>
          </a:lstStyle>
          <a:p>
            <a:endParaRPr/>
          </a:p>
        </p:txBody>
      </p:sp>
      <p:sp>
        <p:nvSpPr>
          <p:cNvPr id="54" name="Google Shape;54;p13"/>
          <p:cNvSpPr txBox="1">
            <a:spLocks noGrp="1"/>
          </p:cNvSpPr>
          <p:nvPr>
            <p:ph type="body" idx="4"/>
          </p:nvPr>
        </p:nvSpPr>
        <p:spPr>
          <a:xfrm>
            <a:off x="596900" y="2271184"/>
            <a:ext cx="5856800" cy="3446000"/>
          </a:xfrm>
          <a:prstGeom prst="rect">
            <a:avLst/>
          </a:prstGeom>
          <a:noFill/>
          <a:ln>
            <a:noFill/>
          </a:ln>
        </p:spPr>
        <p:txBody>
          <a:bodyPr spcFirstLastPara="1" wrap="square" lIns="91425" tIns="45700" rIns="91425" bIns="45700" anchor="t" anchorCtr="0">
            <a:normAutofit/>
          </a:bodyPr>
          <a:lstStyle>
            <a:lvl1pPr marL="609585" marR="0" lvl="0" indent="-440256" algn="l" rtl="0">
              <a:spcBef>
                <a:spcPts val="533"/>
              </a:spcBef>
              <a:spcAft>
                <a:spcPts val="0"/>
              </a:spcAft>
              <a:buClr>
                <a:schemeClr val="dk2"/>
              </a:buClr>
              <a:buSzPts val="1600"/>
              <a:buFont typeface="Merriweather Sans"/>
              <a:buChar char="»"/>
              <a:defRPr sz="2667" b="0" i="0" u="none" strike="noStrike" cap="none">
                <a:solidFill>
                  <a:srgbClr val="262626"/>
                </a:solidFill>
                <a:latin typeface="Helvetica Neue"/>
                <a:ea typeface="Helvetica Neue"/>
                <a:cs typeface="Helvetica Neue"/>
                <a:sym typeface="Helvetica Neue"/>
              </a:defRPr>
            </a:lvl1pPr>
            <a:lvl2pPr marL="1219170" marR="0" lvl="1" indent="-440256" algn="l" rtl="0">
              <a:spcBef>
                <a:spcPts val="1600"/>
              </a:spcBef>
              <a:spcAft>
                <a:spcPts val="0"/>
              </a:spcAft>
              <a:buClr>
                <a:schemeClr val="dk2"/>
              </a:buClr>
              <a:buSzPts val="1600"/>
              <a:buFont typeface="Merriweather Sans"/>
              <a:buChar char="»"/>
              <a:defRPr sz="2667" b="0" i="0" u="none" strike="noStrike" cap="none">
                <a:solidFill>
                  <a:srgbClr val="262626"/>
                </a:solidFill>
                <a:latin typeface="Helvetica Neue"/>
                <a:ea typeface="Helvetica Neue"/>
                <a:cs typeface="Helvetica Neue"/>
                <a:sym typeface="Helvetica Neue"/>
              </a:defRPr>
            </a:lvl2pPr>
            <a:lvl3pPr marL="1828754" marR="0" lvl="2" indent="-440256" algn="l" rtl="0">
              <a:spcBef>
                <a:spcPts val="1600"/>
              </a:spcBef>
              <a:spcAft>
                <a:spcPts val="0"/>
              </a:spcAft>
              <a:buClr>
                <a:schemeClr val="dk2"/>
              </a:buClr>
              <a:buSzPts val="1600"/>
              <a:buFont typeface="Merriweather Sans"/>
              <a:buChar char="»"/>
              <a:defRPr sz="2667" b="0" i="0" u="none" strike="noStrike" cap="none">
                <a:solidFill>
                  <a:srgbClr val="262626"/>
                </a:solidFill>
                <a:latin typeface="Helvetica Neue"/>
                <a:ea typeface="Helvetica Neue"/>
                <a:cs typeface="Helvetica Neue"/>
                <a:sym typeface="Helvetica Neue"/>
              </a:defRPr>
            </a:lvl3pPr>
            <a:lvl4pPr marL="2438339" marR="0" lvl="3" indent="-440256" algn="l" rtl="0">
              <a:spcBef>
                <a:spcPts val="1600"/>
              </a:spcBef>
              <a:spcAft>
                <a:spcPts val="0"/>
              </a:spcAft>
              <a:buClr>
                <a:schemeClr val="dk2"/>
              </a:buClr>
              <a:buSzPts val="1600"/>
              <a:buFont typeface="Merriweather Sans"/>
              <a:buChar char="»"/>
              <a:defRPr sz="2667" b="0" i="0" u="none" strike="noStrike" cap="none">
                <a:solidFill>
                  <a:srgbClr val="262626"/>
                </a:solidFill>
                <a:latin typeface="Helvetica Neue"/>
                <a:ea typeface="Helvetica Neue"/>
                <a:cs typeface="Helvetica Neue"/>
                <a:sym typeface="Helvetica Neue"/>
              </a:defRPr>
            </a:lvl4pPr>
            <a:lvl5pPr marL="3047924" marR="0" lvl="4" indent="-440256" algn="l" rtl="0">
              <a:spcBef>
                <a:spcPts val="1600"/>
              </a:spcBef>
              <a:spcAft>
                <a:spcPts val="0"/>
              </a:spcAft>
              <a:buClr>
                <a:schemeClr val="dk2"/>
              </a:buClr>
              <a:buSzPts val="1600"/>
              <a:buFont typeface="Merriweather Sans"/>
              <a:buChar char="»"/>
              <a:defRPr sz="2667" b="0" i="0" u="none" strike="noStrike" cap="none">
                <a:solidFill>
                  <a:srgbClr val="262626"/>
                </a:solidFill>
                <a:latin typeface="Helvetica Neue"/>
                <a:ea typeface="Helvetica Neue"/>
                <a:cs typeface="Helvetica Neue"/>
                <a:sym typeface="Helvetica Neue"/>
              </a:defRPr>
            </a:lvl5pPr>
            <a:lvl6pPr marL="3657509" marR="0" lvl="5" indent="-474121" algn="l" rtl="0">
              <a:spcBef>
                <a:spcPts val="1600"/>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6pPr>
            <a:lvl7pPr marL="4267093" marR="0" lvl="6" indent="-474121" algn="l" rtl="0">
              <a:spcBef>
                <a:spcPts val="1600"/>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7pPr>
            <a:lvl8pPr marL="4876678" marR="0" lvl="7" indent="-474121" algn="l" rtl="0">
              <a:spcBef>
                <a:spcPts val="1600"/>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8pPr>
            <a:lvl9pPr marL="5486263" marR="0" lvl="8" indent="-474121" algn="l" rtl="0">
              <a:spcBef>
                <a:spcPts val="1600"/>
              </a:spcBef>
              <a:spcAft>
                <a:spcPts val="160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37795217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EB49BF0-AF25-0C06-3A17-9604B7690CC5}"/>
              </a:ext>
            </a:extLst>
          </p:cNvPr>
          <p:cNvSpPr>
            <a:spLocks noGrp="1"/>
          </p:cNvSpPr>
          <p:nvPr>
            <p:ph type="dt" sz="half" idx="10"/>
          </p:nvPr>
        </p:nvSpPr>
        <p:spPr/>
        <p:txBody>
          <a:bodyPr/>
          <a:lstStyle/>
          <a:p>
            <a:fld id="{E906FA66-70FF-42FC-AAE5-44AEF89032C5}" type="datetime1">
              <a:rPr lang="en-US" smtClean="0"/>
              <a:t>7/14/2023</a:t>
            </a:fld>
            <a:endParaRPr lang="en-US"/>
          </a:p>
        </p:txBody>
      </p:sp>
      <p:sp>
        <p:nvSpPr>
          <p:cNvPr id="5" name="Footer Placeholder 4">
            <a:extLst>
              <a:ext uri="{FF2B5EF4-FFF2-40B4-BE49-F238E27FC236}">
                <a16:creationId xmlns:a16="http://schemas.microsoft.com/office/drawing/2014/main" id="{8BAA6CA5-2379-103D-41DA-4C1EA18C4D90}"/>
              </a:ext>
            </a:extLst>
          </p:cNvPr>
          <p:cNvSpPr>
            <a:spLocks noGrp="1"/>
          </p:cNvSpPr>
          <p:nvPr>
            <p:ph type="ftr" sz="quarter" idx="11"/>
          </p:nvPr>
        </p:nvSpPr>
        <p:spPr/>
        <p:txBody>
          <a:bodyPr/>
          <a:lstStyle/>
          <a:p>
            <a:r>
              <a:rPr lang="en-US"/>
              <a:t>Nasrin Akter</a:t>
            </a:r>
          </a:p>
        </p:txBody>
      </p:sp>
      <p:sp>
        <p:nvSpPr>
          <p:cNvPr id="6" name="Slide Number Placeholder 5">
            <a:extLst>
              <a:ext uri="{FF2B5EF4-FFF2-40B4-BE49-F238E27FC236}">
                <a16:creationId xmlns:a16="http://schemas.microsoft.com/office/drawing/2014/main" id="{DCAE0DE4-ED83-D49B-A857-256E92E105CB}"/>
              </a:ext>
            </a:extLst>
          </p:cNvPr>
          <p:cNvSpPr>
            <a:spLocks noGrp="1"/>
          </p:cNvSpPr>
          <p:nvPr>
            <p:ph type="sldNum" sz="quarter" idx="12"/>
          </p:nvPr>
        </p:nvSpPr>
        <p:spPr/>
        <p:txBody>
          <a:bodyPr/>
          <a:lstStyle/>
          <a:p>
            <a:fld id="{5705F9E9-D8A3-42F1-8BB5-75D76391D328}" type="slidenum">
              <a:rPr lang="en-US" smtClean="0"/>
              <a:t>‹#›</a:t>
            </a:fld>
            <a:endParaRPr lang="en-US"/>
          </a:p>
        </p:txBody>
      </p:sp>
    </p:spTree>
    <p:extLst>
      <p:ext uri="{BB962C8B-B14F-4D97-AF65-F5344CB8AC3E}">
        <p14:creationId xmlns:p14="http://schemas.microsoft.com/office/powerpoint/2010/main" val="18709417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8FCD11-7E24-5B59-B362-CD6E50C2C76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37C1D2D-18F5-AB35-F945-EF7120A24C9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1972026-0ACE-6C9D-29AB-0E3DE05486A8}"/>
              </a:ext>
            </a:extLst>
          </p:cNvPr>
          <p:cNvSpPr>
            <a:spLocks noGrp="1"/>
          </p:cNvSpPr>
          <p:nvPr>
            <p:ph type="dt" sz="half" idx="10"/>
          </p:nvPr>
        </p:nvSpPr>
        <p:spPr/>
        <p:txBody>
          <a:bodyPr/>
          <a:lstStyle/>
          <a:p>
            <a:fld id="{34B4B463-7589-4E6A-AC22-7A48C4DCD3CC}" type="datetime1">
              <a:rPr lang="en-US" smtClean="0"/>
              <a:t>7/14/2023</a:t>
            </a:fld>
            <a:endParaRPr lang="en-US"/>
          </a:p>
        </p:txBody>
      </p:sp>
      <p:sp>
        <p:nvSpPr>
          <p:cNvPr id="5" name="Footer Placeholder 4">
            <a:extLst>
              <a:ext uri="{FF2B5EF4-FFF2-40B4-BE49-F238E27FC236}">
                <a16:creationId xmlns:a16="http://schemas.microsoft.com/office/drawing/2014/main" id="{2E92AEBB-37C2-DCE7-BF5B-25402B66A7CB}"/>
              </a:ext>
            </a:extLst>
          </p:cNvPr>
          <p:cNvSpPr>
            <a:spLocks noGrp="1"/>
          </p:cNvSpPr>
          <p:nvPr>
            <p:ph type="ftr" sz="quarter" idx="11"/>
          </p:nvPr>
        </p:nvSpPr>
        <p:spPr/>
        <p:txBody>
          <a:bodyPr/>
          <a:lstStyle/>
          <a:p>
            <a:r>
              <a:rPr lang="en-US"/>
              <a:t>Nasrin Akter</a:t>
            </a:r>
          </a:p>
        </p:txBody>
      </p:sp>
      <p:sp>
        <p:nvSpPr>
          <p:cNvPr id="6" name="Slide Number Placeholder 5">
            <a:extLst>
              <a:ext uri="{FF2B5EF4-FFF2-40B4-BE49-F238E27FC236}">
                <a16:creationId xmlns:a16="http://schemas.microsoft.com/office/drawing/2014/main" id="{3E2011A4-92C0-7FC4-B9E7-CECBA379ED90}"/>
              </a:ext>
            </a:extLst>
          </p:cNvPr>
          <p:cNvSpPr>
            <a:spLocks noGrp="1"/>
          </p:cNvSpPr>
          <p:nvPr>
            <p:ph type="sldNum" sz="quarter" idx="12"/>
          </p:nvPr>
        </p:nvSpPr>
        <p:spPr/>
        <p:txBody>
          <a:bodyPr/>
          <a:lstStyle/>
          <a:p>
            <a:fld id="{5705F9E9-D8A3-42F1-8BB5-75D76391D328}" type="slidenum">
              <a:rPr lang="en-US" smtClean="0"/>
              <a:t>‹#›</a:t>
            </a:fld>
            <a:endParaRPr lang="en-US"/>
          </a:p>
        </p:txBody>
      </p:sp>
    </p:spTree>
    <p:extLst>
      <p:ext uri="{BB962C8B-B14F-4D97-AF65-F5344CB8AC3E}">
        <p14:creationId xmlns:p14="http://schemas.microsoft.com/office/powerpoint/2010/main" val="7753025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E34522-4F27-3C19-8B7B-1E7FA20EE9B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F08EB27-ACA3-770B-4172-0699BA068AC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9C2D5C9-93DA-AE5C-DB96-31776CEF886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3A9A9C6-D893-5554-F9A9-5E82D192F2B5}"/>
              </a:ext>
            </a:extLst>
          </p:cNvPr>
          <p:cNvSpPr>
            <a:spLocks noGrp="1"/>
          </p:cNvSpPr>
          <p:nvPr>
            <p:ph type="dt" sz="half" idx="10"/>
          </p:nvPr>
        </p:nvSpPr>
        <p:spPr/>
        <p:txBody>
          <a:bodyPr/>
          <a:lstStyle/>
          <a:p>
            <a:fld id="{A498C109-D53C-4BDD-AF66-31E63489297E}" type="datetime1">
              <a:rPr lang="en-US" smtClean="0"/>
              <a:t>7/14/2023</a:t>
            </a:fld>
            <a:endParaRPr lang="en-US"/>
          </a:p>
        </p:txBody>
      </p:sp>
      <p:sp>
        <p:nvSpPr>
          <p:cNvPr id="6" name="Footer Placeholder 5">
            <a:extLst>
              <a:ext uri="{FF2B5EF4-FFF2-40B4-BE49-F238E27FC236}">
                <a16:creationId xmlns:a16="http://schemas.microsoft.com/office/drawing/2014/main" id="{079DEEAA-B5E7-899A-5924-4EFB23390A74}"/>
              </a:ext>
            </a:extLst>
          </p:cNvPr>
          <p:cNvSpPr>
            <a:spLocks noGrp="1"/>
          </p:cNvSpPr>
          <p:nvPr>
            <p:ph type="ftr" sz="quarter" idx="11"/>
          </p:nvPr>
        </p:nvSpPr>
        <p:spPr/>
        <p:txBody>
          <a:bodyPr/>
          <a:lstStyle/>
          <a:p>
            <a:r>
              <a:rPr lang="en-US"/>
              <a:t>Nasrin Akter</a:t>
            </a:r>
          </a:p>
        </p:txBody>
      </p:sp>
      <p:sp>
        <p:nvSpPr>
          <p:cNvPr id="7" name="Slide Number Placeholder 6">
            <a:extLst>
              <a:ext uri="{FF2B5EF4-FFF2-40B4-BE49-F238E27FC236}">
                <a16:creationId xmlns:a16="http://schemas.microsoft.com/office/drawing/2014/main" id="{D80478B4-1DC8-8D8E-BC2F-6DE9D77A723E}"/>
              </a:ext>
            </a:extLst>
          </p:cNvPr>
          <p:cNvSpPr>
            <a:spLocks noGrp="1"/>
          </p:cNvSpPr>
          <p:nvPr>
            <p:ph type="sldNum" sz="quarter" idx="12"/>
          </p:nvPr>
        </p:nvSpPr>
        <p:spPr/>
        <p:txBody>
          <a:bodyPr/>
          <a:lstStyle/>
          <a:p>
            <a:fld id="{5705F9E9-D8A3-42F1-8BB5-75D76391D328}" type="slidenum">
              <a:rPr lang="en-US" smtClean="0"/>
              <a:t>‹#›</a:t>
            </a:fld>
            <a:endParaRPr lang="en-US"/>
          </a:p>
        </p:txBody>
      </p:sp>
    </p:spTree>
    <p:extLst>
      <p:ext uri="{BB962C8B-B14F-4D97-AF65-F5344CB8AC3E}">
        <p14:creationId xmlns:p14="http://schemas.microsoft.com/office/powerpoint/2010/main" val="12525058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4E72E4-D0CA-65E0-E90C-680E928A5D9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74B085D-EDFE-4CB7-6DCD-9B00F59C72C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BB38CAD-178C-2B0B-66EB-787A8AEAC89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DB2DD1E-967F-C486-7A2B-FEC01EE91CA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68557F5-6FB0-350B-94AD-2AE702B1C28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191F24A-A515-21F2-7396-60A7432AE812}"/>
              </a:ext>
            </a:extLst>
          </p:cNvPr>
          <p:cNvSpPr>
            <a:spLocks noGrp="1"/>
          </p:cNvSpPr>
          <p:nvPr>
            <p:ph type="dt" sz="half" idx="10"/>
          </p:nvPr>
        </p:nvSpPr>
        <p:spPr/>
        <p:txBody>
          <a:bodyPr/>
          <a:lstStyle/>
          <a:p>
            <a:fld id="{C2D65B70-603A-48D9-ACA6-F9133665050D}" type="datetime1">
              <a:rPr lang="en-US" smtClean="0"/>
              <a:t>7/14/2023</a:t>
            </a:fld>
            <a:endParaRPr lang="en-US"/>
          </a:p>
        </p:txBody>
      </p:sp>
      <p:sp>
        <p:nvSpPr>
          <p:cNvPr id="8" name="Footer Placeholder 7">
            <a:extLst>
              <a:ext uri="{FF2B5EF4-FFF2-40B4-BE49-F238E27FC236}">
                <a16:creationId xmlns:a16="http://schemas.microsoft.com/office/drawing/2014/main" id="{56364543-9DB1-FFFE-9306-C2911A76B841}"/>
              </a:ext>
            </a:extLst>
          </p:cNvPr>
          <p:cNvSpPr>
            <a:spLocks noGrp="1"/>
          </p:cNvSpPr>
          <p:nvPr>
            <p:ph type="ftr" sz="quarter" idx="11"/>
          </p:nvPr>
        </p:nvSpPr>
        <p:spPr/>
        <p:txBody>
          <a:bodyPr/>
          <a:lstStyle/>
          <a:p>
            <a:r>
              <a:rPr lang="en-US"/>
              <a:t>Nasrin Akter</a:t>
            </a:r>
          </a:p>
        </p:txBody>
      </p:sp>
      <p:sp>
        <p:nvSpPr>
          <p:cNvPr id="9" name="Slide Number Placeholder 8">
            <a:extLst>
              <a:ext uri="{FF2B5EF4-FFF2-40B4-BE49-F238E27FC236}">
                <a16:creationId xmlns:a16="http://schemas.microsoft.com/office/drawing/2014/main" id="{0E1FD378-0BCE-1AC7-B730-EE87D0D56D70}"/>
              </a:ext>
            </a:extLst>
          </p:cNvPr>
          <p:cNvSpPr>
            <a:spLocks noGrp="1"/>
          </p:cNvSpPr>
          <p:nvPr>
            <p:ph type="sldNum" sz="quarter" idx="12"/>
          </p:nvPr>
        </p:nvSpPr>
        <p:spPr/>
        <p:txBody>
          <a:bodyPr/>
          <a:lstStyle/>
          <a:p>
            <a:fld id="{5705F9E9-D8A3-42F1-8BB5-75D76391D328}" type="slidenum">
              <a:rPr lang="en-US" smtClean="0"/>
              <a:t>‹#›</a:t>
            </a:fld>
            <a:endParaRPr lang="en-US"/>
          </a:p>
        </p:txBody>
      </p:sp>
    </p:spTree>
    <p:extLst>
      <p:ext uri="{BB962C8B-B14F-4D97-AF65-F5344CB8AC3E}">
        <p14:creationId xmlns:p14="http://schemas.microsoft.com/office/powerpoint/2010/main" val="4942189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0188BB-EB59-D399-B11B-CA2FFFE263B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50F4A66-171A-9726-6EA7-97374A5BD3E8}"/>
              </a:ext>
            </a:extLst>
          </p:cNvPr>
          <p:cNvSpPr>
            <a:spLocks noGrp="1"/>
          </p:cNvSpPr>
          <p:nvPr>
            <p:ph type="dt" sz="half" idx="10"/>
          </p:nvPr>
        </p:nvSpPr>
        <p:spPr/>
        <p:txBody>
          <a:bodyPr/>
          <a:lstStyle/>
          <a:p>
            <a:fld id="{AC25311D-37AF-4205-BA4B-3DF8261E9E3B}" type="datetime1">
              <a:rPr lang="en-US" smtClean="0"/>
              <a:t>7/14/2023</a:t>
            </a:fld>
            <a:endParaRPr lang="en-US"/>
          </a:p>
        </p:txBody>
      </p:sp>
      <p:sp>
        <p:nvSpPr>
          <p:cNvPr id="4" name="Footer Placeholder 3">
            <a:extLst>
              <a:ext uri="{FF2B5EF4-FFF2-40B4-BE49-F238E27FC236}">
                <a16:creationId xmlns:a16="http://schemas.microsoft.com/office/drawing/2014/main" id="{CC00E363-4288-4079-D89E-3128BF2379AE}"/>
              </a:ext>
            </a:extLst>
          </p:cNvPr>
          <p:cNvSpPr>
            <a:spLocks noGrp="1"/>
          </p:cNvSpPr>
          <p:nvPr>
            <p:ph type="ftr" sz="quarter" idx="11"/>
          </p:nvPr>
        </p:nvSpPr>
        <p:spPr/>
        <p:txBody>
          <a:bodyPr/>
          <a:lstStyle/>
          <a:p>
            <a:r>
              <a:rPr lang="en-US"/>
              <a:t>Nasrin Akter</a:t>
            </a:r>
          </a:p>
        </p:txBody>
      </p:sp>
      <p:sp>
        <p:nvSpPr>
          <p:cNvPr id="5" name="Slide Number Placeholder 4">
            <a:extLst>
              <a:ext uri="{FF2B5EF4-FFF2-40B4-BE49-F238E27FC236}">
                <a16:creationId xmlns:a16="http://schemas.microsoft.com/office/drawing/2014/main" id="{2CD6CBDB-938D-F5C4-B8E0-74CD688FD2A3}"/>
              </a:ext>
            </a:extLst>
          </p:cNvPr>
          <p:cNvSpPr>
            <a:spLocks noGrp="1"/>
          </p:cNvSpPr>
          <p:nvPr>
            <p:ph type="sldNum" sz="quarter" idx="12"/>
          </p:nvPr>
        </p:nvSpPr>
        <p:spPr/>
        <p:txBody>
          <a:bodyPr/>
          <a:lstStyle/>
          <a:p>
            <a:fld id="{5705F9E9-D8A3-42F1-8BB5-75D76391D328}" type="slidenum">
              <a:rPr lang="en-US" smtClean="0"/>
              <a:t>‹#›</a:t>
            </a:fld>
            <a:endParaRPr lang="en-US"/>
          </a:p>
        </p:txBody>
      </p:sp>
    </p:spTree>
    <p:extLst>
      <p:ext uri="{BB962C8B-B14F-4D97-AF65-F5344CB8AC3E}">
        <p14:creationId xmlns:p14="http://schemas.microsoft.com/office/powerpoint/2010/main" val="4966480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081BEBF-0D2F-694D-6A66-7912991A3C45}"/>
              </a:ext>
            </a:extLst>
          </p:cNvPr>
          <p:cNvSpPr>
            <a:spLocks noGrp="1"/>
          </p:cNvSpPr>
          <p:nvPr>
            <p:ph type="dt" sz="half" idx="10"/>
          </p:nvPr>
        </p:nvSpPr>
        <p:spPr/>
        <p:txBody>
          <a:bodyPr/>
          <a:lstStyle/>
          <a:p>
            <a:fld id="{8A471B28-CA69-4E97-897E-725F519B1453}" type="datetime1">
              <a:rPr lang="en-US" smtClean="0"/>
              <a:t>7/14/2023</a:t>
            </a:fld>
            <a:endParaRPr lang="en-US"/>
          </a:p>
        </p:txBody>
      </p:sp>
      <p:sp>
        <p:nvSpPr>
          <p:cNvPr id="3" name="Footer Placeholder 2">
            <a:extLst>
              <a:ext uri="{FF2B5EF4-FFF2-40B4-BE49-F238E27FC236}">
                <a16:creationId xmlns:a16="http://schemas.microsoft.com/office/drawing/2014/main" id="{F96D6FE2-0158-44E9-21D6-6184B7212F7C}"/>
              </a:ext>
            </a:extLst>
          </p:cNvPr>
          <p:cNvSpPr>
            <a:spLocks noGrp="1"/>
          </p:cNvSpPr>
          <p:nvPr>
            <p:ph type="ftr" sz="quarter" idx="11"/>
          </p:nvPr>
        </p:nvSpPr>
        <p:spPr/>
        <p:txBody>
          <a:bodyPr/>
          <a:lstStyle/>
          <a:p>
            <a:r>
              <a:rPr lang="en-US"/>
              <a:t>Nasrin Akter</a:t>
            </a:r>
          </a:p>
        </p:txBody>
      </p:sp>
      <p:sp>
        <p:nvSpPr>
          <p:cNvPr id="4" name="Slide Number Placeholder 3">
            <a:extLst>
              <a:ext uri="{FF2B5EF4-FFF2-40B4-BE49-F238E27FC236}">
                <a16:creationId xmlns:a16="http://schemas.microsoft.com/office/drawing/2014/main" id="{554AA2DD-05AD-08EB-DDCD-1E38B3BA7902}"/>
              </a:ext>
            </a:extLst>
          </p:cNvPr>
          <p:cNvSpPr>
            <a:spLocks noGrp="1"/>
          </p:cNvSpPr>
          <p:nvPr>
            <p:ph type="sldNum" sz="quarter" idx="12"/>
          </p:nvPr>
        </p:nvSpPr>
        <p:spPr/>
        <p:txBody>
          <a:bodyPr/>
          <a:lstStyle/>
          <a:p>
            <a:fld id="{5705F9E9-D8A3-42F1-8BB5-75D76391D328}" type="slidenum">
              <a:rPr lang="en-US" smtClean="0"/>
              <a:t>‹#›</a:t>
            </a:fld>
            <a:endParaRPr lang="en-US"/>
          </a:p>
        </p:txBody>
      </p:sp>
    </p:spTree>
    <p:extLst>
      <p:ext uri="{BB962C8B-B14F-4D97-AF65-F5344CB8AC3E}">
        <p14:creationId xmlns:p14="http://schemas.microsoft.com/office/powerpoint/2010/main" val="42017086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62AF38-538E-09B4-2249-44FC5A4EA77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4666755-5C97-7818-C53D-0FF2B18DA66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F985F88-2E61-3680-7DBF-EBFA7AFEB7E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285CDC4-6AD8-D970-4AF2-6CFCB82FAB8A}"/>
              </a:ext>
            </a:extLst>
          </p:cNvPr>
          <p:cNvSpPr>
            <a:spLocks noGrp="1"/>
          </p:cNvSpPr>
          <p:nvPr>
            <p:ph type="dt" sz="half" idx="10"/>
          </p:nvPr>
        </p:nvSpPr>
        <p:spPr/>
        <p:txBody>
          <a:bodyPr/>
          <a:lstStyle/>
          <a:p>
            <a:fld id="{3F1B2C21-CF03-4CA3-ABF1-59628163BDE3}" type="datetime1">
              <a:rPr lang="en-US" smtClean="0"/>
              <a:t>7/14/2023</a:t>
            </a:fld>
            <a:endParaRPr lang="en-US"/>
          </a:p>
        </p:txBody>
      </p:sp>
      <p:sp>
        <p:nvSpPr>
          <p:cNvPr id="6" name="Footer Placeholder 5">
            <a:extLst>
              <a:ext uri="{FF2B5EF4-FFF2-40B4-BE49-F238E27FC236}">
                <a16:creationId xmlns:a16="http://schemas.microsoft.com/office/drawing/2014/main" id="{0B188BE1-BAD1-F9A7-9844-F70EFF0EE06F}"/>
              </a:ext>
            </a:extLst>
          </p:cNvPr>
          <p:cNvSpPr>
            <a:spLocks noGrp="1"/>
          </p:cNvSpPr>
          <p:nvPr>
            <p:ph type="ftr" sz="quarter" idx="11"/>
          </p:nvPr>
        </p:nvSpPr>
        <p:spPr/>
        <p:txBody>
          <a:bodyPr/>
          <a:lstStyle/>
          <a:p>
            <a:r>
              <a:rPr lang="en-US"/>
              <a:t>Nasrin Akter</a:t>
            </a:r>
          </a:p>
        </p:txBody>
      </p:sp>
      <p:sp>
        <p:nvSpPr>
          <p:cNvPr id="7" name="Slide Number Placeholder 6">
            <a:extLst>
              <a:ext uri="{FF2B5EF4-FFF2-40B4-BE49-F238E27FC236}">
                <a16:creationId xmlns:a16="http://schemas.microsoft.com/office/drawing/2014/main" id="{56BD283C-A8E1-178F-DCA6-2BB566C4630E}"/>
              </a:ext>
            </a:extLst>
          </p:cNvPr>
          <p:cNvSpPr>
            <a:spLocks noGrp="1"/>
          </p:cNvSpPr>
          <p:nvPr>
            <p:ph type="sldNum" sz="quarter" idx="12"/>
          </p:nvPr>
        </p:nvSpPr>
        <p:spPr/>
        <p:txBody>
          <a:bodyPr/>
          <a:lstStyle/>
          <a:p>
            <a:fld id="{5705F9E9-D8A3-42F1-8BB5-75D76391D328}" type="slidenum">
              <a:rPr lang="en-US" smtClean="0"/>
              <a:t>‹#›</a:t>
            </a:fld>
            <a:endParaRPr lang="en-US"/>
          </a:p>
        </p:txBody>
      </p:sp>
    </p:spTree>
    <p:extLst>
      <p:ext uri="{BB962C8B-B14F-4D97-AF65-F5344CB8AC3E}">
        <p14:creationId xmlns:p14="http://schemas.microsoft.com/office/powerpoint/2010/main" val="32043865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14A27F-641F-DEC3-5124-22BB88EEC7D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CA804F4-4B1C-0D7F-5477-88A075C0891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8AB15ED-98F3-BB1E-5B7E-8E18F2290B0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5FA23CD-3977-3A48-BBEA-0D458C287D06}"/>
              </a:ext>
            </a:extLst>
          </p:cNvPr>
          <p:cNvSpPr>
            <a:spLocks noGrp="1"/>
          </p:cNvSpPr>
          <p:nvPr>
            <p:ph type="dt" sz="half" idx="10"/>
          </p:nvPr>
        </p:nvSpPr>
        <p:spPr/>
        <p:txBody>
          <a:bodyPr/>
          <a:lstStyle/>
          <a:p>
            <a:fld id="{A70499B8-45A4-4D7E-87FD-2C57A45FEB36}" type="datetime1">
              <a:rPr lang="en-US" smtClean="0"/>
              <a:t>7/14/2023</a:t>
            </a:fld>
            <a:endParaRPr lang="en-US"/>
          </a:p>
        </p:txBody>
      </p:sp>
      <p:sp>
        <p:nvSpPr>
          <p:cNvPr id="6" name="Footer Placeholder 5">
            <a:extLst>
              <a:ext uri="{FF2B5EF4-FFF2-40B4-BE49-F238E27FC236}">
                <a16:creationId xmlns:a16="http://schemas.microsoft.com/office/drawing/2014/main" id="{A9B1602C-E004-E870-D46C-145DDD743F30}"/>
              </a:ext>
            </a:extLst>
          </p:cNvPr>
          <p:cNvSpPr>
            <a:spLocks noGrp="1"/>
          </p:cNvSpPr>
          <p:nvPr>
            <p:ph type="ftr" sz="quarter" idx="11"/>
          </p:nvPr>
        </p:nvSpPr>
        <p:spPr/>
        <p:txBody>
          <a:bodyPr/>
          <a:lstStyle/>
          <a:p>
            <a:r>
              <a:rPr lang="en-US"/>
              <a:t>Nasrin Akter</a:t>
            </a:r>
          </a:p>
        </p:txBody>
      </p:sp>
      <p:sp>
        <p:nvSpPr>
          <p:cNvPr id="7" name="Slide Number Placeholder 6">
            <a:extLst>
              <a:ext uri="{FF2B5EF4-FFF2-40B4-BE49-F238E27FC236}">
                <a16:creationId xmlns:a16="http://schemas.microsoft.com/office/drawing/2014/main" id="{43474034-0182-5AC0-0F48-DAA115EFA55F}"/>
              </a:ext>
            </a:extLst>
          </p:cNvPr>
          <p:cNvSpPr>
            <a:spLocks noGrp="1"/>
          </p:cNvSpPr>
          <p:nvPr>
            <p:ph type="sldNum" sz="quarter" idx="12"/>
          </p:nvPr>
        </p:nvSpPr>
        <p:spPr/>
        <p:txBody>
          <a:bodyPr/>
          <a:lstStyle/>
          <a:p>
            <a:fld id="{5705F9E9-D8A3-42F1-8BB5-75D76391D328}" type="slidenum">
              <a:rPr lang="en-US" smtClean="0"/>
              <a:t>‹#›</a:t>
            </a:fld>
            <a:endParaRPr lang="en-US"/>
          </a:p>
        </p:txBody>
      </p:sp>
    </p:spTree>
    <p:extLst>
      <p:ext uri="{BB962C8B-B14F-4D97-AF65-F5344CB8AC3E}">
        <p14:creationId xmlns:p14="http://schemas.microsoft.com/office/powerpoint/2010/main" val="30699147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40FD0CF-759A-D7DF-323B-CA11B70D153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2D9C92A-325B-502E-947D-AB569E46879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F85A15A-91F0-4729-27FE-E9F84A6823B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35BA804-24B8-4E4B-9C8A-C940039A9FE7}" type="datetime1">
              <a:rPr lang="en-US" smtClean="0"/>
              <a:t>7/14/2023</a:t>
            </a:fld>
            <a:endParaRPr lang="en-US"/>
          </a:p>
        </p:txBody>
      </p:sp>
      <p:sp>
        <p:nvSpPr>
          <p:cNvPr id="5" name="Footer Placeholder 4">
            <a:extLst>
              <a:ext uri="{FF2B5EF4-FFF2-40B4-BE49-F238E27FC236}">
                <a16:creationId xmlns:a16="http://schemas.microsoft.com/office/drawing/2014/main" id="{7887AEEC-6E41-700F-A59E-C338D67F65E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Nasrin Akter</a:t>
            </a:r>
          </a:p>
        </p:txBody>
      </p:sp>
      <p:sp>
        <p:nvSpPr>
          <p:cNvPr id="6" name="Slide Number Placeholder 5">
            <a:extLst>
              <a:ext uri="{FF2B5EF4-FFF2-40B4-BE49-F238E27FC236}">
                <a16:creationId xmlns:a16="http://schemas.microsoft.com/office/drawing/2014/main" id="{E45FFC17-43BF-59E8-0D30-8F892553893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705F9E9-D8A3-42F1-8BB5-75D76391D328}" type="slidenum">
              <a:rPr lang="en-US" smtClean="0"/>
              <a:t>‹#›</a:t>
            </a:fld>
            <a:endParaRPr lang="en-US"/>
          </a:p>
        </p:txBody>
      </p:sp>
      <p:sp>
        <p:nvSpPr>
          <p:cNvPr id="7" name="Rectangle 6">
            <a:extLst>
              <a:ext uri="{FF2B5EF4-FFF2-40B4-BE49-F238E27FC236}">
                <a16:creationId xmlns:a16="http://schemas.microsoft.com/office/drawing/2014/main" id="{B56D95EC-0A6D-E619-48E5-F61A611B7656}"/>
              </a:ext>
            </a:extLst>
          </p:cNvPr>
          <p:cNvSpPr/>
          <p:nvPr userDrawn="1"/>
        </p:nvSpPr>
        <p:spPr>
          <a:xfrm>
            <a:off x="10045700" y="275432"/>
            <a:ext cx="1739900" cy="696118"/>
          </a:xfrm>
          <a:prstGeom prst="rect">
            <a:avLst/>
          </a:prstGeom>
          <a:blipFill>
            <a:blip r:embed="rId14"/>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7477158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www.anaconda.com/download" TargetMode="Externa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docs.spyder-ide.org/5/videos/first-steps-with-spyder.html#:~:text=You%20can%20see%20that%20it,open%2C%20edit%20and%20run%20files" TargetMode="External"/><Relationship Id="rId2" Type="http://schemas.openxmlformats.org/officeDocument/2006/relationships/hyperlink" Target="https://docs.spyder-ide.org/5/videos/first-steps-with" TargetMode="Externa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docs.anaconda.com/ae-notebooks/user-guide/basic-tasks/apps/jupyter/index.html"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sites.create.ou.edu/nasrinakter/" TargetMode="External"/><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hyperlink" Target="https://www.linkedin.com/in/nasrin-akter-ece/"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7.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link.springer.com/chapter/10.1007/978-981-33-4299-6_20?fbclid=IwAR1_OLY3yh_1wpizYYsJz4U5STxwuWtvAYqx7Ik9Cfn-34Gg4YpqmKyUNsA"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hyperlink" Target="https://github.com/Nasrin-Akter-88/ASD-" TargetMode="External"/><Relationship Id="rId4" Type="http://schemas.openxmlformats.org/officeDocument/2006/relationships/hyperlink" Target="https://thesai.org/Publications/ViewPaper?Volume=10&amp;Issue=9&amp;Code=IJACSA&amp;SerialNo=74&amp;fbclid=IwAR2jyVVmFDuO_lIQ6nI_PG25zy-AtWy7PUqtxsTtOyJ-51N_4yTj_AgXALo" TargetMode="External"/></Relationships>
</file>

<file path=ppt/slides/_rels/slide3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microsoft.com/office/2018/10/relationships/comments" Target="../comments/modernComment_165_779C483E.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microsoft.com/office/2018/10/relationships/comments" Target="../comments/modernComment_166_C1684876.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microsoft.com/office/2018/10/relationships/comments" Target="../comments/modernComment_167_2446F91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microsoft.com/office/2018/10/relationships/comments" Target="../comments/modernComment_16A_30F27B45.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9" name="Rectangle 1068">
            <a:extLst>
              <a:ext uri="{FF2B5EF4-FFF2-40B4-BE49-F238E27FC236}">
                <a16:creationId xmlns:a16="http://schemas.microsoft.com/office/drawing/2014/main" id="{D7A453D2-15D8-4403-815F-291FA16340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1" name="Rectangle 1070">
            <a:extLst>
              <a:ext uri="{FF2B5EF4-FFF2-40B4-BE49-F238E27FC236}">
                <a16:creationId xmlns:a16="http://schemas.microsoft.com/office/drawing/2014/main" id="{8161EA6B-09CA-445B-AB0D-8DF76FA92D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73" name="Group 1072">
            <a:extLst>
              <a:ext uri="{FF2B5EF4-FFF2-40B4-BE49-F238E27FC236}">
                <a16:creationId xmlns:a16="http://schemas.microsoft.com/office/drawing/2014/main" id="{7F85096F-E650-46D6-834C-4054E377021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1074" name="Oval 1073">
              <a:extLst>
                <a:ext uri="{FF2B5EF4-FFF2-40B4-BE49-F238E27FC236}">
                  <a16:creationId xmlns:a16="http://schemas.microsoft.com/office/drawing/2014/main" id="{5061BE38-1DAF-49A1-AA3A-7BEB3399C0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5" name="Oval 1074">
              <a:extLst>
                <a:ext uri="{FF2B5EF4-FFF2-40B4-BE49-F238E27FC236}">
                  <a16:creationId xmlns:a16="http://schemas.microsoft.com/office/drawing/2014/main" id="{F8EFFF24-FCC8-4379-9678-AB33115351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6" name="Oval 1075">
              <a:extLst>
                <a:ext uri="{FF2B5EF4-FFF2-40B4-BE49-F238E27FC236}">
                  <a16:creationId xmlns:a16="http://schemas.microsoft.com/office/drawing/2014/main" id="{1492E8F9-AD41-4334-B292-1AB0F238D2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7" name="Oval 1076">
              <a:extLst>
                <a:ext uri="{FF2B5EF4-FFF2-40B4-BE49-F238E27FC236}">
                  <a16:creationId xmlns:a16="http://schemas.microsoft.com/office/drawing/2014/main" id="{474B130F-6E67-4737-BE99-2E32DED071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78" name="Oval 1077">
              <a:extLst>
                <a:ext uri="{FF2B5EF4-FFF2-40B4-BE49-F238E27FC236}">
                  <a16:creationId xmlns:a16="http://schemas.microsoft.com/office/drawing/2014/main" id="{3139C3CB-D4E4-4316-81BE-6D82DB677A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9" name="Oval 1078">
              <a:extLst>
                <a:ext uri="{FF2B5EF4-FFF2-40B4-BE49-F238E27FC236}">
                  <a16:creationId xmlns:a16="http://schemas.microsoft.com/office/drawing/2014/main" id="{B156963E-8E83-4807-8E22-2CB7D45F1B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Google Shape;60;p14" descr="Green tree python isolated on white background - Burpee Museum of ...">
            <a:extLst>
              <a:ext uri="{FF2B5EF4-FFF2-40B4-BE49-F238E27FC236}">
                <a16:creationId xmlns:a16="http://schemas.microsoft.com/office/drawing/2014/main" id="{F9A42946-137A-9984-CDE5-C2BEC1F68D00}"/>
              </a:ext>
            </a:extLst>
          </p:cNvPr>
          <p:cNvPicPr preferRelativeResize="0"/>
          <p:nvPr/>
        </p:nvPicPr>
        <p:blipFill rotWithShape="1">
          <a:blip r:embed="rId2"/>
          <a:srcRect b="303"/>
          <a:stretch/>
        </p:blipFill>
        <p:spPr>
          <a:xfrm>
            <a:off x="616765" y="440815"/>
            <a:ext cx="2280341" cy="2547083"/>
          </a:xfrm>
          <a:prstGeom prst="rect">
            <a:avLst/>
          </a:prstGeom>
          <a:noFill/>
        </p:spPr>
      </p:pic>
      <p:grpSp>
        <p:nvGrpSpPr>
          <p:cNvPr id="1081" name="Group 1080">
            <a:extLst>
              <a:ext uri="{FF2B5EF4-FFF2-40B4-BE49-F238E27FC236}">
                <a16:creationId xmlns:a16="http://schemas.microsoft.com/office/drawing/2014/main" id="{975C268C-D419-4123-9FAD-0E2B7F9EE79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474192" y="584794"/>
            <a:ext cx="304800" cy="429768"/>
            <a:chOff x="215328" y="-46937"/>
            <a:chExt cx="304800" cy="2773841"/>
          </a:xfrm>
        </p:grpSpPr>
        <p:cxnSp>
          <p:nvCxnSpPr>
            <p:cNvPr id="1082" name="Straight Connector 1081">
              <a:extLst>
                <a:ext uri="{FF2B5EF4-FFF2-40B4-BE49-F238E27FC236}">
                  <a16:creationId xmlns:a16="http://schemas.microsoft.com/office/drawing/2014/main" id="{3A7E309C-A3BD-432E-8CB5-F0B6425281E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83" name="Straight Connector 1082">
              <a:extLst>
                <a:ext uri="{FF2B5EF4-FFF2-40B4-BE49-F238E27FC236}">
                  <a16:creationId xmlns:a16="http://schemas.microsoft.com/office/drawing/2014/main" id="{2F1F621C-4533-4835-ADE2-372F2763A07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84" name="Straight Connector 1083">
              <a:extLst>
                <a:ext uri="{FF2B5EF4-FFF2-40B4-BE49-F238E27FC236}">
                  <a16:creationId xmlns:a16="http://schemas.microsoft.com/office/drawing/2014/main" id="{8EFC8245-5168-4DAF-930D-09A7BDDA6C1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85" name="Straight Connector 1084">
              <a:extLst>
                <a:ext uri="{FF2B5EF4-FFF2-40B4-BE49-F238E27FC236}">
                  <a16:creationId xmlns:a16="http://schemas.microsoft.com/office/drawing/2014/main" id="{F192ED34-5046-4043-AEF8-2DF7C480619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pic>
        <p:nvPicPr>
          <p:cNvPr id="1026" name="Picture 2" descr="A green and blue symbols&#10;&#10;Description automatically generated">
            <a:extLst>
              <a:ext uri="{FF2B5EF4-FFF2-40B4-BE49-F238E27FC236}">
                <a16:creationId xmlns:a16="http://schemas.microsoft.com/office/drawing/2014/main" id="{5940CF3E-9794-0F88-9898-51299E3CFF31}"/>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16765" y="2677971"/>
            <a:ext cx="3516933" cy="1230927"/>
          </a:xfrm>
          <a:prstGeom prst="rect">
            <a:avLst/>
          </a:prstGeom>
          <a:noFill/>
          <a:extLst>
            <a:ext uri="{909E8E84-426E-40DD-AFC4-6F175D3DCCD1}">
              <a14:hiddenFill xmlns:a14="http://schemas.microsoft.com/office/drawing/2010/main">
                <a:solidFill>
                  <a:srgbClr val="FFFFFF"/>
                </a:solidFill>
              </a14:hiddenFill>
            </a:ext>
          </a:extLst>
        </p:spPr>
      </p:pic>
      <p:sp>
        <p:nvSpPr>
          <p:cNvPr id="1087" name="Rectangle 1086">
            <a:extLst>
              <a:ext uri="{FF2B5EF4-FFF2-40B4-BE49-F238E27FC236}">
                <a16:creationId xmlns:a16="http://schemas.microsoft.com/office/drawing/2014/main" id="{B8114C98-A349-4111-A123-E8EAB86AB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89" name="Group 1088">
            <a:extLst>
              <a:ext uri="{FF2B5EF4-FFF2-40B4-BE49-F238E27FC236}">
                <a16:creationId xmlns:a16="http://schemas.microsoft.com/office/drawing/2014/main" id="{670FB431-AE18-414D-92F4-1D12D199115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1090" name="Straight Connector 1089">
              <a:extLst>
                <a:ext uri="{FF2B5EF4-FFF2-40B4-BE49-F238E27FC236}">
                  <a16:creationId xmlns:a16="http://schemas.microsoft.com/office/drawing/2014/main" id="{24467063-D74E-4D42-8790-B9F6D69584B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1091" name="Straight Connector 1090">
              <a:extLst>
                <a:ext uri="{FF2B5EF4-FFF2-40B4-BE49-F238E27FC236}">
                  <a16:creationId xmlns:a16="http://schemas.microsoft.com/office/drawing/2014/main" id="{A1D19BAC-1681-47BC-AAF5-92FAFFF6F4C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1092" name="Straight Connector 1091">
              <a:extLst>
                <a:ext uri="{FF2B5EF4-FFF2-40B4-BE49-F238E27FC236}">
                  <a16:creationId xmlns:a16="http://schemas.microsoft.com/office/drawing/2014/main" id="{94347C2B-E846-452C-97AA-7E254FC1CE8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1093" name="Straight Connector 1092">
              <a:extLst>
                <a:ext uri="{FF2B5EF4-FFF2-40B4-BE49-F238E27FC236}">
                  <a16:creationId xmlns:a16="http://schemas.microsoft.com/office/drawing/2014/main" id="{10EA2B35-7959-4C2A-84AA-FF5D94FEDE9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pic>
        <p:nvPicPr>
          <p:cNvPr id="1028" name="Picture 4" descr="A close up of a sign&#10;&#10;Description automatically generated">
            <a:extLst>
              <a:ext uri="{FF2B5EF4-FFF2-40B4-BE49-F238E27FC236}">
                <a16:creationId xmlns:a16="http://schemas.microsoft.com/office/drawing/2014/main" id="{1C0A2627-9574-0CBF-FB86-C1B71F9854D6}"/>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3118317" y="440815"/>
            <a:ext cx="8701868" cy="1783882"/>
          </a:xfrm>
          <a:prstGeom prst="rect">
            <a:avLst/>
          </a:prstGeom>
          <a:noFill/>
          <a:extLst>
            <a:ext uri="{909E8E84-426E-40DD-AFC4-6F175D3DCCD1}">
              <a14:hiddenFill xmlns:a14="http://schemas.microsoft.com/office/drawing/2010/main">
                <a:solidFill>
                  <a:srgbClr val="FFFFFF"/>
                </a:solidFill>
              </a14:hiddenFill>
            </a:ext>
          </a:extLst>
        </p:spPr>
      </p:pic>
      <p:sp>
        <p:nvSpPr>
          <p:cNvPr id="1095" name="Rectangle 1094">
            <a:extLst>
              <a:ext uri="{FF2B5EF4-FFF2-40B4-BE49-F238E27FC236}">
                <a16:creationId xmlns:a16="http://schemas.microsoft.com/office/drawing/2014/main" id="{E2D3D3F2-ABBB-4453-B1C5-1BEBF7E4DD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97" name="Group 1096">
            <a:extLst>
              <a:ext uri="{FF2B5EF4-FFF2-40B4-BE49-F238E27FC236}">
                <a16:creationId xmlns:a16="http://schemas.microsoft.com/office/drawing/2014/main" id="{8214E4A5-A0D2-42C4-8D14-D2A7E495F0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1098" name="Straight Connector 1097">
              <a:extLst>
                <a:ext uri="{FF2B5EF4-FFF2-40B4-BE49-F238E27FC236}">
                  <a16:creationId xmlns:a16="http://schemas.microsoft.com/office/drawing/2014/main" id="{7494D7A0-6B21-41E8-A7D3-0033BBB7915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1099" name="Straight Connector 1098">
              <a:extLst>
                <a:ext uri="{FF2B5EF4-FFF2-40B4-BE49-F238E27FC236}">
                  <a16:creationId xmlns:a16="http://schemas.microsoft.com/office/drawing/2014/main" id="{1E141D7D-32B0-448E-A666-EA8703AFCF2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1100" name="Straight Connector 1099">
              <a:extLst>
                <a:ext uri="{FF2B5EF4-FFF2-40B4-BE49-F238E27FC236}">
                  <a16:creationId xmlns:a16="http://schemas.microsoft.com/office/drawing/2014/main" id="{8D87E268-6345-420F-8B97-B37ED04100E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1101" name="Straight Connector 1100">
              <a:extLst>
                <a:ext uri="{FF2B5EF4-FFF2-40B4-BE49-F238E27FC236}">
                  <a16:creationId xmlns:a16="http://schemas.microsoft.com/office/drawing/2014/main" id="{35E1622E-7FA6-4760-A2BF-A8105EBF7B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4175DCDD-D654-7965-C30A-F4AE2CDF0F49}"/>
              </a:ext>
            </a:extLst>
          </p:cNvPr>
          <p:cNvSpPr>
            <a:spLocks noGrp="1"/>
          </p:cNvSpPr>
          <p:nvPr>
            <p:ph type="ctrTitle"/>
          </p:nvPr>
        </p:nvSpPr>
        <p:spPr>
          <a:xfrm>
            <a:off x="630936" y="4018137"/>
            <a:ext cx="4550664" cy="2129586"/>
          </a:xfrm>
          <a:noFill/>
        </p:spPr>
        <p:txBody>
          <a:bodyPr vert="horz" lIns="91440" tIns="45720" rIns="91440" bIns="45720" rtlCol="0" anchor="t">
            <a:normAutofit/>
          </a:bodyPr>
          <a:lstStyle/>
          <a:p>
            <a:pPr algn="l"/>
            <a:r>
              <a:rPr lang="en-US" sz="4800">
                <a:solidFill>
                  <a:schemeClr val="bg1"/>
                </a:solidFill>
              </a:rPr>
              <a:t>Introduction to Python (Part 1) </a:t>
            </a:r>
          </a:p>
        </p:txBody>
      </p:sp>
      <p:sp>
        <p:nvSpPr>
          <p:cNvPr id="3" name="Subtitle 2">
            <a:extLst>
              <a:ext uri="{FF2B5EF4-FFF2-40B4-BE49-F238E27FC236}">
                <a16:creationId xmlns:a16="http://schemas.microsoft.com/office/drawing/2014/main" id="{651F6DB0-1DBE-FA1A-D144-69411F0DBEA4}"/>
              </a:ext>
            </a:extLst>
          </p:cNvPr>
          <p:cNvSpPr>
            <a:spLocks noGrp="1"/>
          </p:cNvSpPr>
          <p:nvPr>
            <p:ph type="subTitle" idx="1"/>
          </p:nvPr>
        </p:nvSpPr>
        <p:spPr>
          <a:xfrm>
            <a:off x="5486080" y="4018143"/>
            <a:ext cx="5994666" cy="2129599"/>
          </a:xfrm>
          <a:noFill/>
        </p:spPr>
        <p:txBody>
          <a:bodyPr vert="horz" lIns="91440" tIns="45720" rIns="91440" bIns="45720" rtlCol="0" anchor="t">
            <a:normAutofit/>
          </a:bodyPr>
          <a:lstStyle/>
          <a:p>
            <a:pPr indent="-228600" algn="l">
              <a:buFont typeface="Arial" panose="020B0604020202020204" pitchFamily="34" charset="0"/>
              <a:buChar char="•"/>
            </a:pPr>
            <a:r>
              <a:rPr lang="en-US" dirty="0">
                <a:solidFill>
                  <a:schemeClr val="bg1"/>
                </a:solidFill>
              </a:rPr>
              <a:t>Instructor: Nasrin Akter</a:t>
            </a:r>
          </a:p>
          <a:p>
            <a:pPr indent="-228600" algn="l">
              <a:buFont typeface="Arial" panose="020B0604020202020204" pitchFamily="34" charset="0"/>
              <a:buChar char="•"/>
            </a:pPr>
            <a:endParaRPr lang="en-US" dirty="0">
              <a:solidFill>
                <a:schemeClr val="bg1"/>
              </a:solidFill>
            </a:endParaRPr>
          </a:p>
          <a:p>
            <a:pPr indent="-228600" algn="l">
              <a:buFont typeface="Arial" panose="020B0604020202020204" pitchFamily="34" charset="0"/>
              <a:buChar char="•"/>
            </a:pPr>
            <a:r>
              <a:rPr lang="en-US" dirty="0">
                <a:solidFill>
                  <a:schemeClr val="bg1"/>
                </a:solidFill>
              </a:rPr>
              <a:t>Teaching Assistant: Manisha </a:t>
            </a:r>
            <a:r>
              <a:rPr lang="en-US" dirty="0" err="1">
                <a:solidFill>
                  <a:schemeClr val="bg1"/>
                </a:solidFill>
              </a:rPr>
              <a:t>Mandava</a:t>
            </a:r>
            <a:endParaRPr lang="en-US" dirty="0">
              <a:solidFill>
                <a:schemeClr val="bg1"/>
              </a:solidFill>
            </a:endParaRPr>
          </a:p>
          <a:p>
            <a:pPr indent="-228600" algn="l">
              <a:buFont typeface="Arial" panose="020B0604020202020204" pitchFamily="34" charset="0"/>
              <a:buChar char="•"/>
            </a:pPr>
            <a:endParaRPr lang="en-US" dirty="0">
              <a:solidFill>
                <a:schemeClr val="bg1"/>
              </a:solidFill>
            </a:endParaRPr>
          </a:p>
        </p:txBody>
      </p:sp>
    </p:spTree>
    <p:extLst>
      <p:ext uri="{BB962C8B-B14F-4D97-AF65-F5344CB8AC3E}">
        <p14:creationId xmlns:p14="http://schemas.microsoft.com/office/powerpoint/2010/main" val="28157094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33EE21-0E46-64EA-05A5-8395AB9FC0E2}"/>
              </a:ext>
            </a:extLst>
          </p:cNvPr>
          <p:cNvSpPr>
            <a:spLocks noGrp="1"/>
          </p:cNvSpPr>
          <p:nvPr>
            <p:ph type="title"/>
          </p:nvPr>
        </p:nvSpPr>
        <p:spPr/>
        <p:txBody>
          <a:bodyPr/>
          <a:lstStyle/>
          <a:p>
            <a:r>
              <a:rPr lang="en-US" sz="4267" b="1" dirty="0">
                <a:solidFill>
                  <a:schemeClr val="dk2"/>
                </a:solidFill>
                <a:latin typeface="Helvetica Neue"/>
              </a:rPr>
              <a:t>Why</a:t>
            </a:r>
            <a:r>
              <a:rPr lang="en-US" dirty="0"/>
              <a:t> </a:t>
            </a:r>
            <a:r>
              <a:rPr lang="en-US" sz="4267" b="1" dirty="0">
                <a:solidFill>
                  <a:schemeClr val="dk2"/>
                </a:solidFill>
                <a:latin typeface="Helvetica Neue"/>
              </a:rPr>
              <a:t>Python?</a:t>
            </a:r>
          </a:p>
        </p:txBody>
      </p:sp>
      <p:sp>
        <p:nvSpPr>
          <p:cNvPr id="4" name="Content Placeholder 3">
            <a:extLst>
              <a:ext uri="{FF2B5EF4-FFF2-40B4-BE49-F238E27FC236}">
                <a16:creationId xmlns:a16="http://schemas.microsoft.com/office/drawing/2014/main" id="{4863819E-300D-1301-18B5-799F05C9CF8C}"/>
              </a:ext>
            </a:extLst>
          </p:cNvPr>
          <p:cNvSpPr>
            <a:spLocks noGrp="1"/>
          </p:cNvSpPr>
          <p:nvPr>
            <p:ph sz="half" idx="1"/>
          </p:nvPr>
        </p:nvSpPr>
        <p:spPr/>
        <p:txBody>
          <a:bodyPr/>
          <a:lstStyle/>
          <a:p>
            <a:r>
              <a:rPr lang="en-US" dirty="0"/>
              <a:t>Easy to learn</a:t>
            </a:r>
          </a:p>
          <a:p>
            <a:r>
              <a:rPr lang="en-US" dirty="0"/>
              <a:t>Popular</a:t>
            </a:r>
          </a:p>
          <a:p>
            <a:r>
              <a:rPr lang="en-US" dirty="0"/>
              <a:t>Free and open-source</a:t>
            </a:r>
          </a:p>
          <a:p>
            <a:r>
              <a:rPr lang="en-US" dirty="0"/>
              <a:t>Interchangeable between Windows, Linux, and iOS</a:t>
            </a:r>
          </a:p>
          <a:p>
            <a:r>
              <a:rPr lang="en-US" dirty="0"/>
              <a:t>High-level and object-oriented</a:t>
            </a:r>
          </a:p>
          <a:p>
            <a:r>
              <a:rPr lang="en-US" dirty="0"/>
              <a:t>Many applications use Python</a:t>
            </a:r>
          </a:p>
          <a:p>
            <a:endParaRPr lang="en-US" dirty="0"/>
          </a:p>
        </p:txBody>
      </p:sp>
      <p:pic>
        <p:nvPicPr>
          <p:cNvPr id="7" name="Content Placeholder 6" descr="Chart, line chart&#10;&#10;Description automatically generated">
            <a:extLst>
              <a:ext uri="{FF2B5EF4-FFF2-40B4-BE49-F238E27FC236}">
                <a16:creationId xmlns:a16="http://schemas.microsoft.com/office/drawing/2014/main" id="{09C97E70-C2F0-BC2B-DD47-3EDBB7DD3420}"/>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019800" y="1769326"/>
            <a:ext cx="5619750" cy="4152075"/>
          </a:xfrm>
        </p:spPr>
      </p:pic>
      <p:sp>
        <p:nvSpPr>
          <p:cNvPr id="8" name="Footer Placeholder 7">
            <a:extLst>
              <a:ext uri="{FF2B5EF4-FFF2-40B4-BE49-F238E27FC236}">
                <a16:creationId xmlns:a16="http://schemas.microsoft.com/office/drawing/2014/main" id="{F768929A-8EAD-9B73-16CA-90EAA7AE5238}"/>
              </a:ext>
            </a:extLst>
          </p:cNvPr>
          <p:cNvSpPr>
            <a:spLocks noGrp="1"/>
          </p:cNvSpPr>
          <p:nvPr>
            <p:ph type="ftr" sz="quarter" idx="11"/>
          </p:nvPr>
        </p:nvSpPr>
        <p:spPr/>
        <p:txBody>
          <a:bodyPr/>
          <a:lstStyle/>
          <a:p>
            <a:r>
              <a:rPr lang="en-US"/>
              <a:t>Nasrin Akter</a:t>
            </a:r>
          </a:p>
        </p:txBody>
      </p:sp>
      <p:sp>
        <p:nvSpPr>
          <p:cNvPr id="9" name="Date Placeholder 8">
            <a:extLst>
              <a:ext uri="{FF2B5EF4-FFF2-40B4-BE49-F238E27FC236}">
                <a16:creationId xmlns:a16="http://schemas.microsoft.com/office/drawing/2014/main" id="{C3E821CA-23FF-FB33-9719-DE60C297C7B7}"/>
              </a:ext>
            </a:extLst>
          </p:cNvPr>
          <p:cNvSpPr>
            <a:spLocks noGrp="1"/>
          </p:cNvSpPr>
          <p:nvPr>
            <p:ph type="dt" sz="half" idx="10"/>
          </p:nvPr>
        </p:nvSpPr>
        <p:spPr/>
        <p:txBody>
          <a:bodyPr/>
          <a:lstStyle/>
          <a:p>
            <a:fld id="{15A4598F-43C8-47E9-BA4F-DCB96A64CA0C}" type="datetime1">
              <a:rPr lang="en-US" smtClean="0"/>
              <a:t>7/14/2023</a:t>
            </a:fld>
            <a:endParaRPr lang="en-US"/>
          </a:p>
        </p:txBody>
      </p:sp>
      <p:sp>
        <p:nvSpPr>
          <p:cNvPr id="10" name="Slide Number Placeholder 9">
            <a:extLst>
              <a:ext uri="{FF2B5EF4-FFF2-40B4-BE49-F238E27FC236}">
                <a16:creationId xmlns:a16="http://schemas.microsoft.com/office/drawing/2014/main" id="{891E73E9-C8D1-B63C-1CC3-26C5EAA7E216}"/>
              </a:ext>
            </a:extLst>
          </p:cNvPr>
          <p:cNvSpPr>
            <a:spLocks noGrp="1"/>
          </p:cNvSpPr>
          <p:nvPr>
            <p:ph type="sldNum" sz="quarter" idx="12"/>
          </p:nvPr>
        </p:nvSpPr>
        <p:spPr/>
        <p:txBody>
          <a:bodyPr/>
          <a:lstStyle/>
          <a:p>
            <a:fld id="{5705F9E9-D8A3-42F1-8BB5-75D76391D328}" type="slidenum">
              <a:rPr lang="en-US" smtClean="0"/>
              <a:t>10</a:t>
            </a:fld>
            <a:endParaRPr lang="en-US"/>
          </a:p>
        </p:txBody>
      </p:sp>
    </p:spTree>
    <p:extLst>
      <p:ext uri="{BB962C8B-B14F-4D97-AF65-F5344CB8AC3E}">
        <p14:creationId xmlns:p14="http://schemas.microsoft.com/office/powerpoint/2010/main" val="5506562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BB0164-8C2C-90C8-E38E-C90289E31553}"/>
              </a:ext>
            </a:extLst>
          </p:cNvPr>
          <p:cNvSpPr>
            <a:spLocks noGrp="1"/>
          </p:cNvSpPr>
          <p:nvPr>
            <p:ph type="title"/>
          </p:nvPr>
        </p:nvSpPr>
        <p:spPr/>
        <p:txBody>
          <a:bodyPr vert="horz" lIns="91440" tIns="45720" rIns="91440" bIns="45720" rtlCol="0" anchor="ctr">
            <a:normAutofit/>
          </a:bodyPr>
          <a:lstStyle/>
          <a:p>
            <a:r>
              <a:rPr lang="en-US" sz="4267" b="1" dirty="0">
                <a:solidFill>
                  <a:schemeClr val="dk2"/>
                </a:solidFill>
                <a:latin typeface="Helvetica Neue"/>
              </a:rPr>
              <a:t>What is a Program(Script)?</a:t>
            </a:r>
          </a:p>
        </p:txBody>
      </p:sp>
      <p:sp>
        <p:nvSpPr>
          <p:cNvPr id="3" name="Content Placeholder 2">
            <a:extLst>
              <a:ext uri="{FF2B5EF4-FFF2-40B4-BE49-F238E27FC236}">
                <a16:creationId xmlns:a16="http://schemas.microsoft.com/office/drawing/2014/main" id="{BF9C4BEE-6757-A573-1B38-D37DDF12BC89}"/>
              </a:ext>
            </a:extLst>
          </p:cNvPr>
          <p:cNvSpPr>
            <a:spLocks noGrp="1"/>
          </p:cNvSpPr>
          <p:nvPr>
            <p:ph sz="half" idx="1"/>
          </p:nvPr>
        </p:nvSpPr>
        <p:spPr>
          <a:xfrm>
            <a:off x="838199" y="1825625"/>
            <a:ext cx="10022305" cy="4351338"/>
          </a:xfrm>
        </p:spPr>
        <p:txBody>
          <a:bodyPr/>
          <a:lstStyle/>
          <a:p>
            <a:r>
              <a:rPr lang="en-US" dirty="0"/>
              <a:t>A detailed set of instructions for how to do something</a:t>
            </a:r>
          </a:p>
          <a:p>
            <a:pPr lvl="1"/>
            <a:r>
              <a:rPr lang="en-US" dirty="0"/>
              <a:t>Definitions/symbols: </a:t>
            </a:r>
          </a:p>
          <a:p>
            <a:pPr lvl="2"/>
            <a:r>
              <a:rPr lang="en-US" dirty="0"/>
              <a:t>pi = 3.1416</a:t>
            </a:r>
          </a:p>
          <a:p>
            <a:pPr lvl="1"/>
            <a:r>
              <a:rPr lang="en-US" dirty="0"/>
              <a:t>Actions</a:t>
            </a:r>
          </a:p>
          <a:p>
            <a:pPr lvl="2"/>
            <a:r>
              <a:rPr lang="en-US" dirty="0"/>
              <a:t>Area = pi x radius^2</a:t>
            </a:r>
          </a:p>
          <a:p>
            <a:pPr lvl="1"/>
            <a:r>
              <a:rPr lang="en-US" dirty="0"/>
              <a:t>Loops</a:t>
            </a:r>
          </a:p>
          <a:p>
            <a:pPr lvl="2"/>
            <a:r>
              <a:rPr lang="en-US" dirty="0"/>
              <a:t>Repeat 2 times</a:t>
            </a:r>
          </a:p>
          <a:p>
            <a:pPr lvl="2"/>
            <a:r>
              <a:rPr lang="en-US" dirty="0"/>
              <a:t>Repeat until…</a:t>
            </a:r>
          </a:p>
          <a:p>
            <a:pPr lvl="1"/>
            <a:r>
              <a:rPr lang="en-US" dirty="0"/>
              <a:t>Conditional</a:t>
            </a:r>
          </a:p>
          <a:p>
            <a:pPr lvl="2"/>
            <a:r>
              <a:rPr lang="en-US" dirty="0"/>
              <a:t>If (something) do (something) </a:t>
            </a:r>
          </a:p>
          <a:p>
            <a:pPr lvl="1"/>
            <a:r>
              <a:rPr lang="en-US" dirty="0"/>
              <a:t>Results (Output)</a:t>
            </a:r>
          </a:p>
        </p:txBody>
      </p:sp>
      <p:sp>
        <p:nvSpPr>
          <p:cNvPr id="7" name="Footer Placeholder 6">
            <a:extLst>
              <a:ext uri="{FF2B5EF4-FFF2-40B4-BE49-F238E27FC236}">
                <a16:creationId xmlns:a16="http://schemas.microsoft.com/office/drawing/2014/main" id="{DBFDBECD-9260-C147-957F-BFF5C4FF56AB}"/>
              </a:ext>
            </a:extLst>
          </p:cNvPr>
          <p:cNvSpPr>
            <a:spLocks noGrp="1"/>
          </p:cNvSpPr>
          <p:nvPr>
            <p:ph type="ftr" sz="quarter" idx="11"/>
          </p:nvPr>
        </p:nvSpPr>
        <p:spPr/>
        <p:txBody>
          <a:bodyPr/>
          <a:lstStyle/>
          <a:p>
            <a:r>
              <a:rPr lang="en-US"/>
              <a:t>Nasrin Akter</a:t>
            </a:r>
          </a:p>
        </p:txBody>
      </p:sp>
      <p:sp>
        <p:nvSpPr>
          <p:cNvPr id="8" name="Date Placeholder 7">
            <a:extLst>
              <a:ext uri="{FF2B5EF4-FFF2-40B4-BE49-F238E27FC236}">
                <a16:creationId xmlns:a16="http://schemas.microsoft.com/office/drawing/2014/main" id="{4B6EEF1A-57F8-830F-5590-CA3077A8F9FD}"/>
              </a:ext>
            </a:extLst>
          </p:cNvPr>
          <p:cNvSpPr>
            <a:spLocks noGrp="1"/>
          </p:cNvSpPr>
          <p:nvPr>
            <p:ph type="dt" sz="half" idx="10"/>
          </p:nvPr>
        </p:nvSpPr>
        <p:spPr/>
        <p:txBody>
          <a:bodyPr/>
          <a:lstStyle/>
          <a:p>
            <a:fld id="{5BDD2A21-AD3A-4F99-8734-54E20E420BF0}" type="datetime1">
              <a:rPr lang="en-US" smtClean="0"/>
              <a:t>7/14/2023</a:t>
            </a:fld>
            <a:endParaRPr lang="en-US"/>
          </a:p>
        </p:txBody>
      </p:sp>
      <p:sp>
        <p:nvSpPr>
          <p:cNvPr id="9" name="Slide Number Placeholder 8">
            <a:extLst>
              <a:ext uri="{FF2B5EF4-FFF2-40B4-BE49-F238E27FC236}">
                <a16:creationId xmlns:a16="http://schemas.microsoft.com/office/drawing/2014/main" id="{D213EAE7-DD35-908D-E407-2E9C094FD4D1}"/>
              </a:ext>
            </a:extLst>
          </p:cNvPr>
          <p:cNvSpPr>
            <a:spLocks noGrp="1"/>
          </p:cNvSpPr>
          <p:nvPr>
            <p:ph type="sldNum" sz="quarter" idx="12"/>
          </p:nvPr>
        </p:nvSpPr>
        <p:spPr/>
        <p:txBody>
          <a:bodyPr/>
          <a:lstStyle/>
          <a:p>
            <a:fld id="{5705F9E9-D8A3-42F1-8BB5-75D76391D328}" type="slidenum">
              <a:rPr lang="en-US" smtClean="0"/>
              <a:t>11</a:t>
            </a:fld>
            <a:endParaRPr lang="en-US"/>
          </a:p>
        </p:txBody>
      </p:sp>
    </p:spTree>
    <p:extLst>
      <p:ext uri="{BB962C8B-B14F-4D97-AF65-F5344CB8AC3E}">
        <p14:creationId xmlns:p14="http://schemas.microsoft.com/office/powerpoint/2010/main" val="2733788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46EE204-4FD8-9E24-4C55-54058F0B7D04}"/>
              </a:ext>
            </a:extLst>
          </p:cNvPr>
          <p:cNvSpPr txBox="1"/>
          <p:nvPr/>
        </p:nvSpPr>
        <p:spPr>
          <a:xfrm>
            <a:off x="3047464" y="3244334"/>
            <a:ext cx="6094926" cy="707886"/>
          </a:xfrm>
          <a:prstGeom prst="rect">
            <a:avLst/>
          </a:prstGeom>
        </p:spPr>
        <p:txBody>
          <a:bodyPr vert="horz" lIns="91440" tIns="45720" rIns="91440" bIns="45720" rtlCol="0" anchor="ctr">
            <a:normAutofit/>
          </a:bodyPr>
          <a:lstStyle>
            <a:lvl1pPr>
              <a:lnSpc>
                <a:spcPct val="90000"/>
              </a:lnSpc>
              <a:spcBef>
                <a:spcPct val="0"/>
              </a:spcBef>
              <a:buNone/>
              <a:defRPr sz="4267" b="1">
                <a:solidFill>
                  <a:schemeClr val="dk2"/>
                </a:solidFill>
                <a:latin typeface="Helvetica Neue"/>
                <a:ea typeface="+mj-ea"/>
                <a:cs typeface="+mj-cs"/>
              </a:defRPr>
            </a:lvl1pPr>
          </a:lstStyle>
          <a:p>
            <a:pPr algn="ctr"/>
            <a:r>
              <a:rPr lang="en-US" dirty="0"/>
              <a:t>Setup Environment</a:t>
            </a:r>
          </a:p>
        </p:txBody>
      </p:sp>
      <p:sp>
        <p:nvSpPr>
          <p:cNvPr id="4" name="Footer Placeholder 3">
            <a:extLst>
              <a:ext uri="{FF2B5EF4-FFF2-40B4-BE49-F238E27FC236}">
                <a16:creationId xmlns:a16="http://schemas.microsoft.com/office/drawing/2014/main" id="{A821F75B-BE51-A125-7F3A-ACA98259D849}"/>
              </a:ext>
            </a:extLst>
          </p:cNvPr>
          <p:cNvSpPr>
            <a:spLocks noGrp="1"/>
          </p:cNvSpPr>
          <p:nvPr>
            <p:ph type="ftr" sz="quarter" idx="11"/>
          </p:nvPr>
        </p:nvSpPr>
        <p:spPr/>
        <p:txBody>
          <a:bodyPr/>
          <a:lstStyle/>
          <a:p>
            <a:r>
              <a:rPr lang="en-US"/>
              <a:t>Nasrin Akter</a:t>
            </a:r>
          </a:p>
        </p:txBody>
      </p:sp>
      <p:sp>
        <p:nvSpPr>
          <p:cNvPr id="6" name="Date Placeholder 5">
            <a:extLst>
              <a:ext uri="{FF2B5EF4-FFF2-40B4-BE49-F238E27FC236}">
                <a16:creationId xmlns:a16="http://schemas.microsoft.com/office/drawing/2014/main" id="{FA9C4820-AD10-8640-C2B7-4D97950E542C}"/>
              </a:ext>
            </a:extLst>
          </p:cNvPr>
          <p:cNvSpPr>
            <a:spLocks noGrp="1"/>
          </p:cNvSpPr>
          <p:nvPr>
            <p:ph type="dt" sz="half" idx="10"/>
          </p:nvPr>
        </p:nvSpPr>
        <p:spPr/>
        <p:txBody>
          <a:bodyPr/>
          <a:lstStyle/>
          <a:p>
            <a:fld id="{FC983A59-CAB0-4D66-AFEA-CD74A043BE99}" type="datetime1">
              <a:rPr lang="en-US" smtClean="0"/>
              <a:t>7/14/2023</a:t>
            </a:fld>
            <a:endParaRPr lang="en-US"/>
          </a:p>
        </p:txBody>
      </p:sp>
      <p:sp>
        <p:nvSpPr>
          <p:cNvPr id="7" name="Slide Number Placeholder 6">
            <a:extLst>
              <a:ext uri="{FF2B5EF4-FFF2-40B4-BE49-F238E27FC236}">
                <a16:creationId xmlns:a16="http://schemas.microsoft.com/office/drawing/2014/main" id="{7519E4A7-3631-839F-B58A-1EA852F10226}"/>
              </a:ext>
            </a:extLst>
          </p:cNvPr>
          <p:cNvSpPr>
            <a:spLocks noGrp="1"/>
          </p:cNvSpPr>
          <p:nvPr>
            <p:ph type="sldNum" sz="quarter" idx="12"/>
          </p:nvPr>
        </p:nvSpPr>
        <p:spPr/>
        <p:txBody>
          <a:bodyPr/>
          <a:lstStyle/>
          <a:p>
            <a:fld id="{5705F9E9-D8A3-42F1-8BB5-75D76391D328}" type="slidenum">
              <a:rPr lang="en-US" smtClean="0"/>
              <a:t>12</a:t>
            </a:fld>
            <a:endParaRPr lang="en-US"/>
          </a:p>
        </p:txBody>
      </p:sp>
    </p:spTree>
    <p:extLst>
      <p:ext uri="{BB962C8B-B14F-4D97-AF65-F5344CB8AC3E}">
        <p14:creationId xmlns:p14="http://schemas.microsoft.com/office/powerpoint/2010/main" val="17774313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89EF74-CC31-C6DC-4FDB-FF53E8B8897D}"/>
              </a:ext>
            </a:extLst>
          </p:cNvPr>
          <p:cNvSpPr>
            <a:spLocks noGrp="1"/>
          </p:cNvSpPr>
          <p:nvPr>
            <p:ph type="title" idx="4294967295"/>
          </p:nvPr>
        </p:nvSpPr>
        <p:spPr>
          <a:xfrm>
            <a:off x="838200" y="136525"/>
            <a:ext cx="10515600" cy="894275"/>
          </a:xfrm>
        </p:spPr>
        <p:txBody>
          <a:bodyPr vert="horz" lIns="91440" tIns="45720" rIns="91440" bIns="45720" rtlCol="0" anchor="ctr">
            <a:normAutofit/>
          </a:bodyPr>
          <a:lstStyle/>
          <a:p>
            <a:r>
              <a:rPr lang="en-US" sz="4267" b="1" dirty="0">
                <a:solidFill>
                  <a:schemeClr val="dk2"/>
                </a:solidFill>
                <a:latin typeface="Helvetica Neue"/>
              </a:rPr>
              <a:t>Download and Install Anaconda </a:t>
            </a:r>
          </a:p>
        </p:txBody>
      </p:sp>
      <p:sp>
        <p:nvSpPr>
          <p:cNvPr id="3" name="Content Placeholder 2">
            <a:extLst>
              <a:ext uri="{FF2B5EF4-FFF2-40B4-BE49-F238E27FC236}">
                <a16:creationId xmlns:a16="http://schemas.microsoft.com/office/drawing/2014/main" id="{A7FFA3E9-1466-8959-6979-977108DC0264}"/>
              </a:ext>
            </a:extLst>
          </p:cNvPr>
          <p:cNvSpPr>
            <a:spLocks noGrp="1"/>
          </p:cNvSpPr>
          <p:nvPr>
            <p:ph idx="4294967295"/>
          </p:nvPr>
        </p:nvSpPr>
        <p:spPr>
          <a:xfrm>
            <a:off x="1082840" y="3041765"/>
            <a:ext cx="4299749" cy="536430"/>
          </a:xfrm>
        </p:spPr>
        <p:txBody>
          <a:bodyPr>
            <a:normAutofit fontScale="70000" lnSpcReduction="20000"/>
          </a:bodyPr>
          <a:lstStyle/>
          <a:p>
            <a:pPr marL="0" indent="0">
              <a:buNone/>
            </a:pPr>
            <a:r>
              <a:rPr lang="en-US" dirty="0">
                <a:hlinkClick r:id="rId2"/>
              </a:rPr>
              <a:t>https://www.anaconda.com/download</a:t>
            </a:r>
            <a:endParaRPr lang="en-US" dirty="0"/>
          </a:p>
          <a:p>
            <a:pPr marL="0" indent="0">
              <a:buNone/>
            </a:pPr>
            <a:endParaRPr lang="en-US" dirty="0"/>
          </a:p>
        </p:txBody>
      </p:sp>
      <p:sp>
        <p:nvSpPr>
          <p:cNvPr id="8" name="TextBox 7">
            <a:extLst>
              <a:ext uri="{FF2B5EF4-FFF2-40B4-BE49-F238E27FC236}">
                <a16:creationId xmlns:a16="http://schemas.microsoft.com/office/drawing/2014/main" id="{EC7C5B4A-C029-39A0-843B-36FCBFC916B3}"/>
              </a:ext>
            </a:extLst>
          </p:cNvPr>
          <p:cNvSpPr txBox="1"/>
          <p:nvPr/>
        </p:nvSpPr>
        <p:spPr>
          <a:xfrm>
            <a:off x="800948" y="957006"/>
            <a:ext cx="4299748" cy="2031325"/>
          </a:xfrm>
          <a:prstGeom prst="rect">
            <a:avLst/>
          </a:prstGeom>
          <a:noFill/>
        </p:spPr>
        <p:txBody>
          <a:bodyPr wrap="square">
            <a:spAutoFit/>
          </a:bodyPr>
          <a:lstStyle/>
          <a:p>
            <a:pPr marL="285750" indent="-285750">
              <a:buFont typeface="Arial" panose="020B0604020202020204" pitchFamily="34" charset="0"/>
              <a:buChar char="•"/>
            </a:pPr>
            <a:r>
              <a:rPr lang="en-US" dirty="0"/>
              <a:t>a distribution of the Python and R programming languages for scientific computing, that aims to simplify package management and deployment. </a:t>
            </a:r>
          </a:p>
          <a:p>
            <a:pPr marL="285750" indent="-285750">
              <a:buFont typeface="Arial" panose="020B0604020202020204" pitchFamily="34" charset="0"/>
              <a:buChar char="•"/>
            </a:pPr>
            <a:r>
              <a:rPr lang="en-US" dirty="0"/>
              <a:t>The distribution includes data-science packages suitable for Windows, Linux, and macOS.</a:t>
            </a:r>
          </a:p>
        </p:txBody>
      </p:sp>
      <p:pic>
        <p:nvPicPr>
          <p:cNvPr id="11" name="Picture 10">
            <a:extLst>
              <a:ext uri="{FF2B5EF4-FFF2-40B4-BE49-F238E27FC236}">
                <a16:creationId xmlns:a16="http://schemas.microsoft.com/office/drawing/2014/main" id="{B10159DE-27F3-0F74-9CDA-04431865DA1D}"/>
              </a:ext>
            </a:extLst>
          </p:cNvPr>
          <p:cNvPicPr>
            <a:picLocks noChangeAspect="1"/>
          </p:cNvPicPr>
          <p:nvPr/>
        </p:nvPicPr>
        <p:blipFill>
          <a:blip r:embed="rId3"/>
          <a:stretch>
            <a:fillRect/>
          </a:stretch>
        </p:blipFill>
        <p:spPr>
          <a:xfrm>
            <a:off x="575800" y="3578195"/>
            <a:ext cx="5610041" cy="2508920"/>
          </a:xfrm>
          <a:prstGeom prst="rect">
            <a:avLst/>
          </a:prstGeom>
        </p:spPr>
      </p:pic>
      <p:grpSp>
        <p:nvGrpSpPr>
          <p:cNvPr id="18" name="Group 17">
            <a:extLst>
              <a:ext uri="{FF2B5EF4-FFF2-40B4-BE49-F238E27FC236}">
                <a16:creationId xmlns:a16="http://schemas.microsoft.com/office/drawing/2014/main" id="{E75B18FC-C905-ED3C-A76B-8D150EBA5ECF}"/>
              </a:ext>
            </a:extLst>
          </p:cNvPr>
          <p:cNvGrpSpPr/>
          <p:nvPr/>
        </p:nvGrpSpPr>
        <p:grpSpPr>
          <a:xfrm>
            <a:off x="6301751" y="2220480"/>
            <a:ext cx="5610041" cy="3877665"/>
            <a:chOff x="6037734" y="1254565"/>
            <a:chExt cx="5610041" cy="3877665"/>
          </a:xfrm>
        </p:grpSpPr>
        <p:pic>
          <p:nvPicPr>
            <p:cNvPr id="5" name="Picture 4">
              <a:extLst>
                <a:ext uri="{FF2B5EF4-FFF2-40B4-BE49-F238E27FC236}">
                  <a16:creationId xmlns:a16="http://schemas.microsoft.com/office/drawing/2014/main" id="{0407DAE3-7A12-F4A1-C61E-9BF547305171}"/>
                </a:ext>
              </a:extLst>
            </p:cNvPr>
            <p:cNvPicPr>
              <a:picLocks noChangeAspect="1"/>
            </p:cNvPicPr>
            <p:nvPr/>
          </p:nvPicPr>
          <p:blipFill>
            <a:blip r:embed="rId4"/>
            <a:stretch>
              <a:fillRect/>
            </a:stretch>
          </p:blipFill>
          <p:spPr>
            <a:xfrm>
              <a:off x="6037734" y="1254565"/>
              <a:ext cx="5610041" cy="3877665"/>
            </a:xfrm>
            <a:prstGeom prst="rect">
              <a:avLst/>
            </a:prstGeom>
          </p:spPr>
        </p:pic>
        <p:sp>
          <p:nvSpPr>
            <p:cNvPr id="12" name="Rectangle 11">
              <a:extLst>
                <a:ext uri="{FF2B5EF4-FFF2-40B4-BE49-F238E27FC236}">
                  <a16:creationId xmlns:a16="http://schemas.microsoft.com/office/drawing/2014/main" id="{C30E56FE-B542-03D4-22E1-B42A0DDCD9EF}"/>
                </a:ext>
              </a:extLst>
            </p:cNvPr>
            <p:cNvSpPr/>
            <p:nvPr/>
          </p:nvSpPr>
          <p:spPr>
            <a:xfrm>
              <a:off x="7912995" y="4146997"/>
              <a:ext cx="1159098" cy="837126"/>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Footer Placeholder 14">
            <a:extLst>
              <a:ext uri="{FF2B5EF4-FFF2-40B4-BE49-F238E27FC236}">
                <a16:creationId xmlns:a16="http://schemas.microsoft.com/office/drawing/2014/main" id="{9A4B3411-71CD-973C-25D0-04F2C044A1C8}"/>
              </a:ext>
            </a:extLst>
          </p:cNvPr>
          <p:cNvSpPr>
            <a:spLocks noGrp="1"/>
          </p:cNvSpPr>
          <p:nvPr>
            <p:ph type="ftr" sz="quarter" idx="11"/>
          </p:nvPr>
        </p:nvSpPr>
        <p:spPr/>
        <p:txBody>
          <a:bodyPr/>
          <a:lstStyle/>
          <a:p>
            <a:r>
              <a:rPr lang="en-US"/>
              <a:t>Nasrin Akter</a:t>
            </a:r>
          </a:p>
        </p:txBody>
      </p:sp>
      <p:sp>
        <p:nvSpPr>
          <p:cNvPr id="16" name="Date Placeholder 15">
            <a:extLst>
              <a:ext uri="{FF2B5EF4-FFF2-40B4-BE49-F238E27FC236}">
                <a16:creationId xmlns:a16="http://schemas.microsoft.com/office/drawing/2014/main" id="{E1510CA3-A086-CEAA-14F6-F2FD243DC2EE}"/>
              </a:ext>
            </a:extLst>
          </p:cNvPr>
          <p:cNvSpPr>
            <a:spLocks noGrp="1"/>
          </p:cNvSpPr>
          <p:nvPr>
            <p:ph type="dt" sz="half" idx="10"/>
          </p:nvPr>
        </p:nvSpPr>
        <p:spPr/>
        <p:txBody>
          <a:bodyPr/>
          <a:lstStyle/>
          <a:p>
            <a:fld id="{CD44BB9E-9EFA-4BF4-9585-7A40FE00E302}" type="datetime1">
              <a:rPr lang="en-US" smtClean="0"/>
              <a:t>7/14/2023</a:t>
            </a:fld>
            <a:endParaRPr lang="en-US"/>
          </a:p>
        </p:txBody>
      </p:sp>
      <p:sp>
        <p:nvSpPr>
          <p:cNvPr id="17" name="Slide Number Placeholder 16">
            <a:extLst>
              <a:ext uri="{FF2B5EF4-FFF2-40B4-BE49-F238E27FC236}">
                <a16:creationId xmlns:a16="http://schemas.microsoft.com/office/drawing/2014/main" id="{B9525ECE-4542-1CFC-F5EB-98D15FD5A4FA}"/>
              </a:ext>
            </a:extLst>
          </p:cNvPr>
          <p:cNvSpPr>
            <a:spLocks noGrp="1"/>
          </p:cNvSpPr>
          <p:nvPr>
            <p:ph type="sldNum" sz="quarter" idx="12"/>
          </p:nvPr>
        </p:nvSpPr>
        <p:spPr/>
        <p:txBody>
          <a:bodyPr/>
          <a:lstStyle/>
          <a:p>
            <a:fld id="{5705F9E9-D8A3-42F1-8BB5-75D76391D328}" type="slidenum">
              <a:rPr lang="en-US" smtClean="0"/>
              <a:t>13</a:t>
            </a:fld>
            <a:endParaRPr lang="en-US"/>
          </a:p>
        </p:txBody>
      </p:sp>
    </p:spTree>
    <p:extLst>
      <p:ext uri="{BB962C8B-B14F-4D97-AF65-F5344CB8AC3E}">
        <p14:creationId xmlns:p14="http://schemas.microsoft.com/office/powerpoint/2010/main" val="18912316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89EF74-CC31-C6DC-4FDB-FF53E8B8897D}"/>
              </a:ext>
            </a:extLst>
          </p:cNvPr>
          <p:cNvSpPr>
            <a:spLocks noGrp="1"/>
          </p:cNvSpPr>
          <p:nvPr>
            <p:ph type="title" idx="4294967295"/>
          </p:nvPr>
        </p:nvSpPr>
        <p:spPr>
          <a:xfrm>
            <a:off x="780245" y="136526"/>
            <a:ext cx="10515600" cy="739238"/>
          </a:xfrm>
        </p:spPr>
        <p:txBody>
          <a:bodyPr vert="horz" lIns="91440" tIns="45720" rIns="91440" bIns="45720" rtlCol="0" anchor="ctr">
            <a:normAutofit/>
          </a:bodyPr>
          <a:lstStyle/>
          <a:p>
            <a:r>
              <a:rPr lang="en-US" sz="4267" b="1" dirty="0">
                <a:solidFill>
                  <a:schemeClr val="dk2"/>
                </a:solidFill>
                <a:latin typeface="Helvetica Neue"/>
              </a:rPr>
              <a:t>Anaconda Environment</a:t>
            </a:r>
          </a:p>
        </p:txBody>
      </p:sp>
      <p:pic>
        <p:nvPicPr>
          <p:cNvPr id="13" name="Picture 12">
            <a:extLst>
              <a:ext uri="{FF2B5EF4-FFF2-40B4-BE49-F238E27FC236}">
                <a16:creationId xmlns:a16="http://schemas.microsoft.com/office/drawing/2014/main" id="{A043E708-3664-D74B-13A8-4C7E0093C2DA}"/>
              </a:ext>
            </a:extLst>
          </p:cNvPr>
          <p:cNvPicPr>
            <a:picLocks noChangeAspect="1"/>
          </p:cNvPicPr>
          <p:nvPr/>
        </p:nvPicPr>
        <p:blipFill>
          <a:blip r:embed="rId2"/>
          <a:stretch>
            <a:fillRect/>
          </a:stretch>
        </p:blipFill>
        <p:spPr>
          <a:xfrm>
            <a:off x="780245" y="943267"/>
            <a:ext cx="10231192" cy="5413083"/>
          </a:xfrm>
          <a:prstGeom prst="rect">
            <a:avLst/>
          </a:prstGeom>
        </p:spPr>
      </p:pic>
      <p:sp>
        <p:nvSpPr>
          <p:cNvPr id="14" name="Footer Placeholder 13">
            <a:extLst>
              <a:ext uri="{FF2B5EF4-FFF2-40B4-BE49-F238E27FC236}">
                <a16:creationId xmlns:a16="http://schemas.microsoft.com/office/drawing/2014/main" id="{766D5A87-139F-7B4C-215E-3299BE0F29E2}"/>
              </a:ext>
            </a:extLst>
          </p:cNvPr>
          <p:cNvSpPr>
            <a:spLocks noGrp="1"/>
          </p:cNvSpPr>
          <p:nvPr>
            <p:ph type="ftr" sz="quarter" idx="11"/>
          </p:nvPr>
        </p:nvSpPr>
        <p:spPr/>
        <p:txBody>
          <a:bodyPr/>
          <a:lstStyle/>
          <a:p>
            <a:r>
              <a:rPr lang="en-US"/>
              <a:t>Nasrin Akter</a:t>
            </a:r>
          </a:p>
        </p:txBody>
      </p:sp>
      <p:sp>
        <p:nvSpPr>
          <p:cNvPr id="15" name="Date Placeholder 14">
            <a:extLst>
              <a:ext uri="{FF2B5EF4-FFF2-40B4-BE49-F238E27FC236}">
                <a16:creationId xmlns:a16="http://schemas.microsoft.com/office/drawing/2014/main" id="{501FF5AD-99FC-43C5-1ADC-ED2277206790}"/>
              </a:ext>
            </a:extLst>
          </p:cNvPr>
          <p:cNvSpPr>
            <a:spLocks noGrp="1"/>
          </p:cNvSpPr>
          <p:nvPr>
            <p:ph type="dt" sz="half" idx="10"/>
          </p:nvPr>
        </p:nvSpPr>
        <p:spPr/>
        <p:txBody>
          <a:bodyPr/>
          <a:lstStyle/>
          <a:p>
            <a:fld id="{05069341-6E41-4966-914D-D8DB2FD38CB5}" type="datetime1">
              <a:rPr lang="en-US" smtClean="0"/>
              <a:t>7/14/2023</a:t>
            </a:fld>
            <a:endParaRPr lang="en-US"/>
          </a:p>
        </p:txBody>
      </p:sp>
      <p:sp>
        <p:nvSpPr>
          <p:cNvPr id="16" name="Slide Number Placeholder 15">
            <a:extLst>
              <a:ext uri="{FF2B5EF4-FFF2-40B4-BE49-F238E27FC236}">
                <a16:creationId xmlns:a16="http://schemas.microsoft.com/office/drawing/2014/main" id="{AD1D2509-479C-1576-80B0-0D9693599FFC}"/>
              </a:ext>
            </a:extLst>
          </p:cNvPr>
          <p:cNvSpPr>
            <a:spLocks noGrp="1"/>
          </p:cNvSpPr>
          <p:nvPr>
            <p:ph type="sldNum" sz="quarter" idx="12"/>
          </p:nvPr>
        </p:nvSpPr>
        <p:spPr/>
        <p:txBody>
          <a:bodyPr/>
          <a:lstStyle/>
          <a:p>
            <a:fld id="{5705F9E9-D8A3-42F1-8BB5-75D76391D328}" type="slidenum">
              <a:rPr lang="en-US" smtClean="0"/>
              <a:t>14</a:t>
            </a:fld>
            <a:endParaRPr lang="en-US"/>
          </a:p>
        </p:txBody>
      </p:sp>
    </p:spTree>
    <p:extLst>
      <p:ext uri="{BB962C8B-B14F-4D97-AF65-F5344CB8AC3E}">
        <p14:creationId xmlns:p14="http://schemas.microsoft.com/office/powerpoint/2010/main" val="39383223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07A3DC-09DE-11B9-647A-450FB8D4C4A5}"/>
              </a:ext>
            </a:extLst>
          </p:cNvPr>
          <p:cNvSpPr>
            <a:spLocks noGrp="1"/>
          </p:cNvSpPr>
          <p:nvPr>
            <p:ph type="title" idx="4294967295"/>
          </p:nvPr>
        </p:nvSpPr>
        <p:spPr>
          <a:xfrm>
            <a:off x="838200" y="365125"/>
            <a:ext cx="10515600" cy="1325563"/>
          </a:xfrm>
        </p:spPr>
        <p:txBody>
          <a:bodyPr vert="horz" lIns="91440" tIns="45720" rIns="91440" bIns="45720" rtlCol="0" anchor="ctr">
            <a:normAutofit/>
          </a:bodyPr>
          <a:lstStyle/>
          <a:p>
            <a:r>
              <a:rPr lang="en-US" sz="4267" b="1" dirty="0">
                <a:solidFill>
                  <a:schemeClr val="dk2"/>
                </a:solidFill>
                <a:latin typeface="Helvetica Neue"/>
              </a:rPr>
              <a:t>Execution Mode</a:t>
            </a:r>
          </a:p>
        </p:txBody>
      </p:sp>
      <p:sp>
        <p:nvSpPr>
          <p:cNvPr id="3" name="Content Placeholder 2">
            <a:extLst>
              <a:ext uri="{FF2B5EF4-FFF2-40B4-BE49-F238E27FC236}">
                <a16:creationId xmlns:a16="http://schemas.microsoft.com/office/drawing/2014/main" id="{E6043E07-3B7E-AC11-5593-5679BF5413F7}"/>
              </a:ext>
            </a:extLst>
          </p:cNvPr>
          <p:cNvSpPr>
            <a:spLocks noGrp="1"/>
          </p:cNvSpPr>
          <p:nvPr>
            <p:ph idx="4294967295"/>
          </p:nvPr>
        </p:nvSpPr>
        <p:spPr>
          <a:xfrm>
            <a:off x="838200" y="1825625"/>
            <a:ext cx="10515600" cy="4351338"/>
          </a:xfrm>
        </p:spPr>
        <p:txBody>
          <a:bodyPr/>
          <a:lstStyle/>
          <a:p>
            <a:pPr marL="0" indent="0">
              <a:buNone/>
            </a:pPr>
            <a:r>
              <a:rPr lang="en-US" dirty="0"/>
              <a:t>Two Basic Python Execution Modes:</a:t>
            </a:r>
          </a:p>
          <a:p>
            <a:pPr marL="0" indent="0">
              <a:buNone/>
            </a:pPr>
            <a:endParaRPr lang="en-US" dirty="0"/>
          </a:p>
          <a:p>
            <a:r>
              <a:rPr lang="en-US" dirty="0"/>
              <a:t>Interactive mode (front-end)</a:t>
            </a:r>
          </a:p>
          <a:p>
            <a:endParaRPr lang="en-US" dirty="0"/>
          </a:p>
          <a:p>
            <a:r>
              <a:rPr lang="en-US" dirty="0"/>
              <a:t>Batch mode (a script) </a:t>
            </a:r>
          </a:p>
        </p:txBody>
      </p:sp>
      <p:sp>
        <p:nvSpPr>
          <p:cNvPr id="10" name="TextBox 9">
            <a:extLst>
              <a:ext uri="{FF2B5EF4-FFF2-40B4-BE49-F238E27FC236}">
                <a16:creationId xmlns:a16="http://schemas.microsoft.com/office/drawing/2014/main" id="{6814DBB2-76A5-7A58-90BE-3444DB8F076C}"/>
              </a:ext>
            </a:extLst>
          </p:cNvPr>
          <p:cNvSpPr txBox="1"/>
          <p:nvPr/>
        </p:nvSpPr>
        <p:spPr>
          <a:xfrm>
            <a:off x="5320074" y="2797503"/>
            <a:ext cx="6406139" cy="923330"/>
          </a:xfrm>
          <a:prstGeom prst="rect">
            <a:avLst/>
          </a:prstGeom>
          <a:noFill/>
        </p:spPr>
        <p:txBody>
          <a:bodyPr wrap="square">
            <a:spAutoFit/>
          </a:bodyPr>
          <a:lstStyle/>
          <a:p>
            <a:r>
              <a:rPr lang="en-US" dirty="0"/>
              <a:t>a terminal or a console where as soon as you type a python command and press enter it's going to execute immediately. Use </a:t>
            </a:r>
            <a:r>
              <a:rPr lang="en-US" dirty="0" err="1"/>
              <a:t>JupyterLab</a:t>
            </a:r>
            <a:r>
              <a:rPr lang="en-US" dirty="0"/>
              <a:t> or </a:t>
            </a:r>
            <a:r>
              <a:rPr lang="en-US" dirty="0" err="1"/>
              <a:t>Jupyter</a:t>
            </a:r>
            <a:r>
              <a:rPr lang="en-US" dirty="0"/>
              <a:t> Notebook.</a:t>
            </a:r>
          </a:p>
        </p:txBody>
      </p:sp>
      <p:sp>
        <p:nvSpPr>
          <p:cNvPr id="14" name="TextBox 13">
            <a:extLst>
              <a:ext uri="{FF2B5EF4-FFF2-40B4-BE49-F238E27FC236}">
                <a16:creationId xmlns:a16="http://schemas.microsoft.com/office/drawing/2014/main" id="{8889293C-82AB-C22F-2D57-EC149B40BCBB}"/>
              </a:ext>
            </a:extLst>
          </p:cNvPr>
          <p:cNvSpPr txBox="1"/>
          <p:nvPr/>
        </p:nvSpPr>
        <p:spPr>
          <a:xfrm>
            <a:off x="4386867" y="3874678"/>
            <a:ext cx="6094926" cy="1200329"/>
          </a:xfrm>
          <a:prstGeom prst="rect">
            <a:avLst/>
          </a:prstGeom>
          <a:noFill/>
        </p:spPr>
        <p:txBody>
          <a:bodyPr wrap="square">
            <a:spAutoFit/>
          </a:bodyPr>
          <a:lstStyle/>
          <a:p>
            <a:r>
              <a:rPr lang="en-US" dirty="0"/>
              <a:t>a file editor or an IDLE where you're going to be writing a lot of code and then running all of that code at once. Use like spider or vs code to write some python code and then use the python interpreter to execute all of the code in that file. </a:t>
            </a:r>
          </a:p>
        </p:txBody>
      </p:sp>
      <p:sp>
        <p:nvSpPr>
          <p:cNvPr id="15" name="Footer Placeholder 14">
            <a:extLst>
              <a:ext uri="{FF2B5EF4-FFF2-40B4-BE49-F238E27FC236}">
                <a16:creationId xmlns:a16="http://schemas.microsoft.com/office/drawing/2014/main" id="{BAB0AE32-A9AD-86E0-DF08-8B988C0A0407}"/>
              </a:ext>
            </a:extLst>
          </p:cNvPr>
          <p:cNvSpPr>
            <a:spLocks noGrp="1"/>
          </p:cNvSpPr>
          <p:nvPr>
            <p:ph type="ftr" sz="quarter" idx="11"/>
          </p:nvPr>
        </p:nvSpPr>
        <p:spPr/>
        <p:txBody>
          <a:bodyPr/>
          <a:lstStyle/>
          <a:p>
            <a:r>
              <a:rPr lang="en-US"/>
              <a:t>Nasrin Akter</a:t>
            </a:r>
          </a:p>
        </p:txBody>
      </p:sp>
      <p:sp>
        <p:nvSpPr>
          <p:cNvPr id="16" name="Date Placeholder 15">
            <a:extLst>
              <a:ext uri="{FF2B5EF4-FFF2-40B4-BE49-F238E27FC236}">
                <a16:creationId xmlns:a16="http://schemas.microsoft.com/office/drawing/2014/main" id="{EBDFB792-6E1B-17F8-71A2-1D27F6252AD7}"/>
              </a:ext>
            </a:extLst>
          </p:cNvPr>
          <p:cNvSpPr>
            <a:spLocks noGrp="1"/>
          </p:cNvSpPr>
          <p:nvPr>
            <p:ph type="dt" sz="half" idx="10"/>
          </p:nvPr>
        </p:nvSpPr>
        <p:spPr/>
        <p:txBody>
          <a:bodyPr/>
          <a:lstStyle/>
          <a:p>
            <a:fld id="{3B8C1F9C-F8C3-4E0D-8342-286E7DB94BDF}" type="datetime1">
              <a:rPr lang="en-US" smtClean="0"/>
              <a:t>7/14/2023</a:t>
            </a:fld>
            <a:endParaRPr lang="en-US"/>
          </a:p>
        </p:txBody>
      </p:sp>
      <p:sp>
        <p:nvSpPr>
          <p:cNvPr id="17" name="Slide Number Placeholder 16">
            <a:extLst>
              <a:ext uri="{FF2B5EF4-FFF2-40B4-BE49-F238E27FC236}">
                <a16:creationId xmlns:a16="http://schemas.microsoft.com/office/drawing/2014/main" id="{E0D7EFCB-15B8-598E-D80F-6C96E23EE0CA}"/>
              </a:ext>
            </a:extLst>
          </p:cNvPr>
          <p:cNvSpPr>
            <a:spLocks noGrp="1"/>
          </p:cNvSpPr>
          <p:nvPr>
            <p:ph type="sldNum" sz="quarter" idx="12"/>
          </p:nvPr>
        </p:nvSpPr>
        <p:spPr/>
        <p:txBody>
          <a:bodyPr/>
          <a:lstStyle/>
          <a:p>
            <a:fld id="{5705F9E9-D8A3-42F1-8BB5-75D76391D328}" type="slidenum">
              <a:rPr lang="en-US" smtClean="0"/>
              <a:t>15</a:t>
            </a:fld>
            <a:endParaRPr lang="en-US"/>
          </a:p>
        </p:txBody>
      </p:sp>
    </p:spTree>
    <p:extLst>
      <p:ext uri="{BB962C8B-B14F-4D97-AF65-F5344CB8AC3E}">
        <p14:creationId xmlns:p14="http://schemas.microsoft.com/office/powerpoint/2010/main" val="31634830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57E64A22-F299-E58E-2927-60DC73FBD7CA}"/>
              </a:ext>
            </a:extLst>
          </p:cNvPr>
          <p:cNvSpPr txBox="1"/>
          <p:nvPr/>
        </p:nvSpPr>
        <p:spPr>
          <a:xfrm>
            <a:off x="651994" y="436740"/>
            <a:ext cx="6094926" cy="369332"/>
          </a:xfrm>
          <a:prstGeom prst="rect">
            <a:avLst/>
          </a:prstGeom>
        </p:spPr>
        <p:txBody>
          <a:bodyPr vert="horz" lIns="91440" tIns="45720" rIns="91440" bIns="45720" rtlCol="0" anchor="ctr">
            <a:normAutofit/>
          </a:bodyPr>
          <a:lstStyle>
            <a:lvl1pPr>
              <a:lnSpc>
                <a:spcPct val="90000"/>
              </a:lnSpc>
              <a:spcBef>
                <a:spcPct val="0"/>
              </a:spcBef>
              <a:buNone/>
              <a:defRPr sz="4267" b="1">
                <a:solidFill>
                  <a:schemeClr val="dk2"/>
                </a:solidFill>
                <a:latin typeface="Helvetica Neue"/>
                <a:ea typeface="+mj-ea"/>
                <a:cs typeface="+mj-cs"/>
              </a:defRPr>
            </a:lvl1pPr>
          </a:lstStyle>
          <a:p>
            <a:r>
              <a:rPr lang="en-US" dirty="0"/>
              <a:t>Batch Mode</a:t>
            </a:r>
          </a:p>
        </p:txBody>
      </p:sp>
      <p:sp>
        <p:nvSpPr>
          <p:cNvPr id="18" name="TextBox 17">
            <a:extLst>
              <a:ext uri="{FF2B5EF4-FFF2-40B4-BE49-F238E27FC236}">
                <a16:creationId xmlns:a16="http://schemas.microsoft.com/office/drawing/2014/main" id="{4E5CA539-72EC-8193-206A-F06CAAB23DD0}"/>
              </a:ext>
            </a:extLst>
          </p:cNvPr>
          <p:cNvSpPr txBox="1"/>
          <p:nvPr/>
        </p:nvSpPr>
        <p:spPr>
          <a:xfrm>
            <a:off x="3206839" y="6053815"/>
            <a:ext cx="9292107" cy="430887"/>
          </a:xfrm>
          <a:prstGeom prst="rect">
            <a:avLst/>
          </a:prstGeom>
          <a:noFill/>
        </p:spPr>
        <p:txBody>
          <a:bodyPr wrap="square">
            <a:spAutoFit/>
          </a:bodyPr>
          <a:lstStyle/>
          <a:p>
            <a:r>
              <a:rPr lang="en-US" sz="1100" dirty="0">
                <a:hlinkClick r:id="rId2"/>
              </a:rPr>
              <a:t>https://docs.spyder-ide.org/5/videos/first-steps-with</a:t>
            </a:r>
            <a:r>
              <a:rPr lang="en-US" sz="1100" dirty="0">
                <a:hlinkClick r:id="rId3"/>
              </a:rPr>
              <a:t>-</a:t>
            </a:r>
            <a:r>
              <a:rPr lang="en-US" sz="1100" dirty="0">
                <a:hlinkClick r:id="rId3"/>
              </a:rPr>
              <a:t>spyder.html#:~:text=You%20can%20see%20that%20it,open%2C%20edit%20and%20run%20files</a:t>
            </a:r>
            <a:r>
              <a:rPr lang="en-US" sz="1100" dirty="0"/>
              <a:t>.</a:t>
            </a:r>
          </a:p>
          <a:p>
            <a:endParaRPr lang="en-US" sz="1100" dirty="0"/>
          </a:p>
        </p:txBody>
      </p:sp>
      <p:sp>
        <p:nvSpPr>
          <p:cNvPr id="25" name="Footer Placeholder 24">
            <a:extLst>
              <a:ext uri="{FF2B5EF4-FFF2-40B4-BE49-F238E27FC236}">
                <a16:creationId xmlns:a16="http://schemas.microsoft.com/office/drawing/2014/main" id="{02B99862-AFD5-2DC8-6315-82A53DE8A424}"/>
              </a:ext>
            </a:extLst>
          </p:cNvPr>
          <p:cNvSpPr>
            <a:spLocks noGrp="1"/>
          </p:cNvSpPr>
          <p:nvPr>
            <p:ph type="ftr" sz="quarter" idx="11"/>
          </p:nvPr>
        </p:nvSpPr>
        <p:spPr/>
        <p:txBody>
          <a:bodyPr/>
          <a:lstStyle/>
          <a:p>
            <a:r>
              <a:rPr lang="en-US"/>
              <a:t>Nasrin Akter</a:t>
            </a:r>
          </a:p>
        </p:txBody>
      </p:sp>
      <p:sp>
        <p:nvSpPr>
          <p:cNvPr id="26" name="Date Placeholder 25">
            <a:extLst>
              <a:ext uri="{FF2B5EF4-FFF2-40B4-BE49-F238E27FC236}">
                <a16:creationId xmlns:a16="http://schemas.microsoft.com/office/drawing/2014/main" id="{4CDF9762-97A0-D3B0-7A07-BE2D3751C188}"/>
              </a:ext>
            </a:extLst>
          </p:cNvPr>
          <p:cNvSpPr>
            <a:spLocks noGrp="1"/>
          </p:cNvSpPr>
          <p:nvPr>
            <p:ph type="dt" sz="half" idx="10"/>
          </p:nvPr>
        </p:nvSpPr>
        <p:spPr/>
        <p:txBody>
          <a:bodyPr/>
          <a:lstStyle/>
          <a:p>
            <a:fld id="{DBD3DEAD-F799-4EEA-B077-8086AB3747EA}" type="datetime1">
              <a:rPr lang="en-US" smtClean="0"/>
              <a:t>7/14/2023</a:t>
            </a:fld>
            <a:endParaRPr lang="en-US"/>
          </a:p>
        </p:txBody>
      </p:sp>
      <p:sp>
        <p:nvSpPr>
          <p:cNvPr id="27" name="Slide Number Placeholder 26">
            <a:extLst>
              <a:ext uri="{FF2B5EF4-FFF2-40B4-BE49-F238E27FC236}">
                <a16:creationId xmlns:a16="http://schemas.microsoft.com/office/drawing/2014/main" id="{F6F2445F-33FB-707A-1937-1B5CDF5A4F87}"/>
              </a:ext>
            </a:extLst>
          </p:cNvPr>
          <p:cNvSpPr>
            <a:spLocks noGrp="1"/>
          </p:cNvSpPr>
          <p:nvPr>
            <p:ph type="sldNum" sz="quarter" idx="12"/>
          </p:nvPr>
        </p:nvSpPr>
        <p:spPr/>
        <p:txBody>
          <a:bodyPr/>
          <a:lstStyle/>
          <a:p>
            <a:fld id="{5705F9E9-D8A3-42F1-8BB5-75D76391D328}" type="slidenum">
              <a:rPr lang="en-US" smtClean="0"/>
              <a:t>16</a:t>
            </a:fld>
            <a:endParaRPr lang="en-US"/>
          </a:p>
        </p:txBody>
      </p:sp>
      <p:grpSp>
        <p:nvGrpSpPr>
          <p:cNvPr id="32" name="Group 31">
            <a:extLst>
              <a:ext uri="{FF2B5EF4-FFF2-40B4-BE49-F238E27FC236}">
                <a16:creationId xmlns:a16="http://schemas.microsoft.com/office/drawing/2014/main" id="{F33E1A9D-81F4-140C-BF94-89C63A1BA4BB}"/>
              </a:ext>
            </a:extLst>
          </p:cNvPr>
          <p:cNvGrpSpPr/>
          <p:nvPr/>
        </p:nvGrpSpPr>
        <p:grpSpPr>
          <a:xfrm>
            <a:off x="483772" y="1183339"/>
            <a:ext cx="11493581" cy="4654091"/>
            <a:chOff x="483772" y="1183339"/>
            <a:chExt cx="11493581" cy="4654091"/>
          </a:xfrm>
        </p:grpSpPr>
        <p:pic>
          <p:nvPicPr>
            <p:cNvPr id="20" name="Picture 19">
              <a:extLst>
                <a:ext uri="{FF2B5EF4-FFF2-40B4-BE49-F238E27FC236}">
                  <a16:creationId xmlns:a16="http://schemas.microsoft.com/office/drawing/2014/main" id="{05D4CB4B-7AAC-2077-85EA-5038B5633479}"/>
                </a:ext>
              </a:extLst>
            </p:cNvPr>
            <p:cNvPicPr>
              <a:picLocks noChangeAspect="1"/>
            </p:cNvPicPr>
            <p:nvPr/>
          </p:nvPicPr>
          <p:blipFill>
            <a:blip r:embed="rId4"/>
            <a:stretch>
              <a:fillRect/>
            </a:stretch>
          </p:blipFill>
          <p:spPr>
            <a:xfrm>
              <a:off x="5970707" y="1336275"/>
              <a:ext cx="5556420" cy="2640541"/>
            </a:xfrm>
            <a:prstGeom prst="rect">
              <a:avLst/>
            </a:prstGeom>
          </p:spPr>
        </p:pic>
        <p:pic>
          <p:nvPicPr>
            <p:cNvPr id="22" name="Picture 21">
              <a:extLst>
                <a:ext uri="{FF2B5EF4-FFF2-40B4-BE49-F238E27FC236}">
                  <a16:creationId xmlns:a16="http://schemas.microsoft.com/office/drawing/2014/main" id="{0AD3CF1C-BB33-A063-6F99-10D19A46F25F}"/>
                </a:ext>
              </a:extLst>
            </p:cNvPr>
            <p:cNvPicPr>
              <a:picLocks noChangeAspect="1"/>
            </p:cNvPicPr>
            <p:nvPr/>
          </p:nvPicPr>
          <p:blipFill>
            <a:blip r:embed="rId5"/>
            <a:stretch>
              <a:fillRect/>
            </a:stretch>
          </p:blipFill>
          <p:spPr>
            <a:xfrm>
              <a:off x="483772" y="1183339"/>
              <a:ext cx="4983604" cy="4633703"/>
            </a:xfrm>
            <a:prstGeom prst="rect">
              <a:avLst/>
            </a:prstGeom>
          </p:spPr>
        </p:pic>
        <p:pic>
          <p:nvPicPr>
            <p:cNvPr id="24" name="Picture 23">
              <a:extLst>
                <a:ext uri="{FF2B5EF4-FFF2-40B4-BE49-F238E27FC236}">
                  <a16:creationId xmlns:a16="http://schemas.microsoft.com/office/drawing/2014/main" id="{805BD1A0-C50A-8A4D-8402-A0091295817D}"/>
                </a:ext>
              </a:extLst>
            </p:cNvPr>
            <p:cNvPicPr>
              <a:picLocks noChangeAspect="1"/>
            </p:cNvPicPr>
            <p:nvPr/>
          </p:nvPicPr>
          <p:blipFill>
            <a:blip r:embed="rId6"/>
            <a:stretch>
              <a:fillRect/>
            </a:stretch>
          </p:blipFill>
          <p:spPr>
            <a:xfrm>
              <a:off x="5736751" y="4174621"/>
              <a:ext cx="6240602" cy="1662809"/>
            </a:xfrm>
            <a:prstGeom prst="rect">
              <a:avLst/>
            </a:prstGeom>
          </p:spPr>
        </p:pic>
        <p:sp>
          <p:nvSpPr>
            <p:cNvPr id="29" name="Rectangle 28">
              <a:extLst>
                <a:ext uri="{FF2B5EF4-FFF2-40B4-BE49-F238E27FC236}">
                  <a16:creationId xmlns:a16="http://schemas.microsoft.com/office/drawing/2014/main" id="{EDF8A718-9A88-9C48-5C96-440914F541F6}"/>
                </a:ext>
              </a:extLst>
            </p:cNvPr>
            <p:cNvSpPr/>
            <p:nvPr/>
          </p:nvSpPr>
          <p:spPr>
            <a:xfrm>
              <a:off x="2685245" y="1840370"/>
              <a:ext cx="2504941" cy="638814"/>
            </a:xfrm>
            <a:prstGeom prst="rect">
              <a:avLst/>
            </a:prstGeom>
            <a:noFill/>
            <a:ln w="28575">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800" b="1" dirty="0">
                  <a:solidFill>
                    <a:schemeClr val="bg1"/>
                  </a:solidFill>
                </a:rPr>
                <a:t>Editor</a:t>
              </a:r>
            </a:p>
          </p:txBody>
        </p:sp>
        <p:sp>
          <p:nvSpPr>
            <p:cNvPr id="30" name="Rectangle 29">
              <a:extLst>
                <a:ext uri="{FF2B5EF4-FFF2-40B4-BE49-F238E27FC236}">
                  <a16:creationId xmlns:a16="http://schemas.microsoft.com/office/drawing/2014/main" id="{0FDB156D-CF84-CCAE-7D35-D9CA9FA646B2}"/>
                </a:ext>
              </a:extLst>
            </p:cNvPr>
            <p:cNvSpPr/>
            <p:nvPr/>
          </p:nvSpPr>
          <p:spPr>
            <a:xfrm>
              <a:off x="7668849" y="1840370"/>
              <a:ext cx="3797121" cy="638814"/>
            </a:xfrm>
            <a:prstGeom prst="rect">
              <a:avLst/>
            </a:prstGeom>
            <a:noFill/>
            <a:ln w="28575">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800" b="1" dirty="0">
                  <a:solidFill>
                    <a:schemeClr val="bg1"/>
                  </a:solidFill>
                </a:rPr>
                <a:t>Variable Explorer</a:t>
              </a:r>
            </a:p>
          </p:txBody>
        </p:sp>
        <p:sp>
          <p:nvSpPr>
            <p:cNvPr id="31" name="Rectangle 30">
              <a:extLst>
                <a:ext uri="{FF2B5EF4-FFF2-40B4-BE49-F238E27FC236}">
                  <a16:creationId xmlns:a16="http://schemas.microsoft.com/office/drawing/2014/main" id="{9A9260E9-3946-CA83-D657-DA55DD75B679}"/>
                </a:ext>
              </a:extLst>
            </p:cNvPr>
            <p:cNvSpPr/>
            <p:nvPr/>
          </p:nvSpPr>
          <p:spPr>
            <a:xfrm>
              <a:off x="7911107" y="4882911"/>
              <a:ext cx="3797121" cy="638814"/>
            </a:xfrm>
            <a:prstGeom prst="rect">
              <a:avLst/>
            </a:prstGeom>
            <a:noFill/>
            <a:ln w="28575">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800" b="1" dirty="0">
                  <a:solidFill>
                    <a:schemeClr val="bg1"/>
                  </a:solidFill>
                </a:rPr>
                <a:t>Console</a:t>
              </a:r>
            </a:p>
          </p:txBody>
        </p:sp>
      </p:grpSp>
    </p:spTree>
    <p:extLst>
      <p:ext uri="{BB962C8B-B14F-4D97-AF65-F5344CB8AC3E}">
        <p14:creationId xmlns:p14="http://schemas.microsoft.com/office/powerpoint/2010/main" val="25439984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7E00CF4-3863-8FF7-8515-740D29822E72}"/>
              </a:ext>
            </a:extLst>
          </p:cNvPr>
          <p:cNvSpPr txBox="1"/>
          <p:nvPr/>
        </p:nvSpPr>
        <p:spPr>
          <a:xfrm>
            <a:off x="651994" y="436740"/>
            <a:ext cx="6094926" cy="701731"/>
          </a:xfrm>
          <a:prstGeom prst="rect">
            <a:avLst/>
          </a:prstGeom>
        </p:spPr>
        <p:txBody>
          <a:bodyPr vert="horz" lIns="91440" tIns="45720" rIns="91440" bIns="45720" rtlCol="0" anchor="ctr">
            <a:normAutofit/>
          </a:bodyPr>
          <a:lstStyle>
            <a:defPPr>
              <a:defRPr lang="en-US"/>
            </a:defPPr>
            <a:lvl1pPr>
              <a:lnSpc>
                <a:spcPct val="90000"/>
              </a:lnSpc>
              <a:spcBef>
                <a:spcPct val="0"/>
              </a:spcBef>
              <a:buNone/>
              <a:defRPr sz="4267" b="1">
                <a:solidFill>
                  <a:schemeClr val="dk2"/>
                </a:solidFill>
                <a:latin typeface="Helvetica Neue"/>
                <a:ea typeface="+mj-ea"/>
                <a:cs typeface="+mj-cs"/>
              </a:defRPr>
            </a:lvl1pPr>
          </a:lstStyle>
          <a:p>
            <a:r>
              <a:rPr lang="en-US" dirty="0"/>
              <a:t>Interactive Mode</a:t>
            </a:r>
          </a:p>
        </p:txBody>
      </p:sp>
      <p:sp>
        <p:nvSpPr>
          <p:cNvPr id="8" name="TextBox 7">
            <a:extLst>
              <a:ext uri="{FF2B5EF4-FFF2-40B4-BE49-F238E27FC236}">
                <a16:creationId xmlns:a16="http://schemas.microsoft.com/office/drawing/2014/main" id="{6E9F6449-CF4E-BB7E-3354-BD749A43610C}"/>
              </a:ext>
            </a:extLst>
          </p:cNvPr>
          <p:cNvSpPr txBox="1"/>
          <p:nvPr/>
        </p:nvSpPr>
        <p:spPr>
          <a:xfrm>
            <a:off x="3125542" y="5880843"/>
            <a:ext cx="7866576" cy="584775"/>
          </a:xfrm>
          <a:prstGeom prst="rect">
            <a:avLst/>
          </a:prstGeom>
          <a:noFill/>
          <a:ln w="28575">
            <a:noFill/>
          </a:ln>
        </p:spPr>
        <p:txBody>
          <a:bodyPr wrap="square">
            <a:spAutoFit/>
          </a:bodyPr>
          <a:lstStyle/>
          <a:p>
            <a:r>
              <a:rPr lang="en-US" sz="1600" dirty="0">
                <a:hlinkClick r:id="rId2"/>
              </a:rPr>
              <a:t>https://docs.anaconda.com/ae-notebooks/user-guide/basic-tasks/apps/jupyter/index.html</a:t>
            </a:r>
            <a:endParaRPr lang="en-US" sz="1600" dirty="0"/>
          </a:p>
          <a:p>
            <a:endParaRPr lang="en-US" sz="1600" dirty="0"/>
          </a:p>
        </p:txBody>
      </p:sp>
      <p:pic>
        <p:nvPicPr>
          <p:cNvPr id="10" name="Picture 9">
            <a:extLst>
              <a:ext uri="{FF2B5EF4-FFF2-40B4-BE49-F238E27FC236}">
                <a16:creationId xmlns:a16="http://schemas.microsoft.com/office/drawing/2014/main" id="{6B7CA783-65E4-354C-C7E8-48D2046F71BD}"/>
              </a:ext>
            </a:extLst>
          </p:cNvPr>
          <p:cNvPicPr>
            <a:picLocks noChangeAspect="1"/>
          </p:cNvPicPr>
          <p:nvPr/>
        </p:nvPicPr>
        <p:blipFill>
          <a:blip r:embed="rId3"/>
          <a:stretch>
            <a:fillRect/>
          </a:stretch>
        </p:blipFill>
        <p:spPr>
          <a:xfrm>
            <a:off x="576303" y="1186462"/>
            <a:ext cx="8998003" cy="4646390"/>
          </a:xfrm>
          <a:prstGeom prst="rect">
            <a:avLst/>
          </a:prstGeom>
        </p:spPr>
      </p:pic>
      <p:sp>
        <p:nvSpPr>
          <p:cNvPr id="12" name="Footer Placeholder 11">
            <a:extLst>
              <a:ext uri="{FF2B5EF4-FFF2-40B4-BE49-F238E27FC236}">
                <a16:creationId xmlns:a16="http://schemas.microsoft.com/office/drawing/2014/main" id="{8B0ECF1C-447F-F182-900C-339FC33239C6}"/>
              </a:ext>
            </a:extLst>
          </p:cNvPr>
          <p:cNvSpPr>
            <a:spLocks noGrp="1"/>
          </p:cNvSpPr>
          <p:nvPr>
            <p:ph type="ftr" sz="quarter" idx="11"/>
          </p:nvPr>
        </p:nvSpPr>
        <p:spPr/>
        <p:txBody>
          <a:bodyPr/>
          <a:lstStyle/>
          <a:p>
            <a:r>
              <a:rPr lang="en-US"/>
              <a:t>Nasrin Akter</a:t>
            </a:r>
          </a:p>
        </p:txBody>
      </p:sp>
      <p:sp>
        <p:nvSpPr>
          <p:cNvPr id="14" name="Date Placeholder 13">
            <a:extLst>
              <a:ext uri="{FF2B5EF4-FFF2-40B4-BE49-F238E27FC236}">
                <a16:creationId xmlns:a16="http://schemas.microsoft.com/office/drawing/2014/main" id="{D20BB6B3-B17C-E468-D5DB-DFE9C1EC8C1C}"/>
              </a:ext>
            </a:extLst>
          </p:cNvPr>
          <p:cNvSpPr>
            <a:spLocks noGrp="1"/>
          </p:cNvSpPr>
          <p:nvPr>
            <p:ph type="dt" sz="half" idx="10"/>
          </p:nvPr>
        </p:nvSpPr>
        <p:spPr/>
        <p:txBody>
          <a:bodyPr/>
          <a:lstStyle/>
          <a:p>
            <a:fld id="{EF502BE9-A5A1-4437-B6FC-62FBB4E182B5}" type="datetime1">
              <a:rPr lang="en-US" smtClean="0"/>
              <a:t>7/14/2023</a:t>
            </a:fld>
            <a:endParaRPr lang="en-US"/>
          </a:p>
        </p:txBody>
      </p:sp>
      <p:sp>
        <p:nvSpPr>
          <p:cNvPr id="15" name="Slide Number Placeholder 14">
            <a:extLst>
              <a:ext uri="{FF2B5EF4-FFF2-40B4-BE49-F238E27FC236}">
                <a16:creationId xmlns:a16="http://schemas.microsoft.com/office/drawing/2014/main" id="{3159FF61-AB2C-AA8D-26CD-DA49FFCF174B}"/>
              </a:ext>
            </a:extLst>
          </p:cNvPr>
          <p:cNvSpPr>
            <a:spLocks noGrp="1"/>
          </p:cNvSpPr>
          <p:nvPr>
            <p:ph type="sldNum" sz="quarter" idx="12"/>
          </p:nvPr>
        </p:nvSpPr>
        <p:spPr/>
        <p:txBody>
          <a:bodyPr/>
          <a:lstStyle/>
          <a:p>
            <a:fld id="{5705F9E9-D8A3-42F1-8BB5-75D76391D328}" type="slidenum">
              <a:rPr lang="en-US" smtClean="0"/>
              <a:t>17</a:t>
            </a:fld>
            <a:endParaRPr lang="en-US"/>
          </a:p>
        </p:txBody>
      </p:sp>
    </p:spTree>
    <p:extLst>
      <p:ext uri="{BB962C8B-B14F-4D97-AF65-F5344CB8AC3E}">
        <p14:creationId xmlns:p14="http://schemas.microsoft.com/office/powerpoint/2010/main" val="35144611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622E07-0662-B8CA-AEBA-7830040880A7}"/>
              </a:ext>
            </a:extLst>
          </p:cNvPr>
          <p:cNvSpPr>
            <a:spLocks noGrp="1"/>
          </p:cNvSpPr>
          <p:nvPr>
            <p:ph type="title" idx="4294967295"/>
          </p:nvPr>
        </p:nvSpPr>
        <p:spPr>
          <a:xfrm>
            <a:off x="838200" y="365125"/>
            <a:ext cx="10515600" cy="1325563"/>
          </a:xfrm>
        </p:spPr>
        <p:txBody>
          <a:bodyPr vert="horz" lIns="91440" tIns="45720" rIns="91440" bIns="45720" rtlCol="0" anchor="ctr">
            <a:normAutofit/>
          </a:bodyPr>
          <a:lstStyle/>
          <a:p>
            <a:r>
              <a:rPr lang="en-US" sz="4267" b="1" dirty="0">
                <a:solidFill>
                  <a:schemeClr val="dk2"/>
                </a:solidFill>
                <a:latin typeface="Helvetica Neue"/>
              </a:rPr>
              <a:t>IDLE (Integrated Development and Learning Environment) </a:t>
            </a:r>
          </a:p>
        </p:txBody>
      </p:sp>
      <p:sp>
        <p:nvSpPr>
          <p:cNvPr id="3" name="Content Placeholder 2">
            <a:extLst>
              <a:ext uri="{FF2B5EF4-FFF2-40B4-BE49-F238E27FC236}">
                <a16:creationId xmlns:a16="http://schemas.microsoft.com/office/drawing/2014/main" id="{7E9B70FF-0AA1-5B56-3017-2176A93FE7F0}"/>
              </a:ext>
            </a:extLst>
          </p:cNvPr>
          <p:cNvSpPr>
            <a:spLocks noGrp="1"/>
          </p:cNvSpPr>
          <p:nvPr>
            <p:ph idx="4294967295"/>
          </p:nvPr>
        </p:nvSpPr>
        <p:spPr>
          <a:xfrm>
            <a:off x="838200" y="1825625"/>
            <a:ext cx="10515600" cy="4351338"/>
          </a:xfrm>
        </p:spPr>
        <p:txBody>
          <a:bodyPr/>
          <a:lstStyle/>
          <a:p>
            <a:r>
              <a:rPr lang="en-US" dirty="0"/>
              <a:t>IDLE is a program used to write and execute Python code</a:t>
            </a:r>
          </a:p>
          <a:p>
            <a:r>
              <a:rPr lang="en-US" dirty="0"/>
              <a:t>For windows: </a:t>
            </a:r>
          </a:p>
          <a:p>
            <a:pPr lvl="1"/>
            <a:r>
              <a:rPr lang="en-US" dirty="0"/>
              <a:t>Navigate to the Start Menu at the bottom left corner of the screen</a:t>
            </a:r>
          </a:p>
          <a:p>
            <a:pPr lvl="1"/>
            <a:r>
              <a:rPr lang="en-US" dirty="0"/>
              <a:t>Type ‘IDLE’ in the search bar and click on the application</a:t>
            </a:r>
          </a:p>
          <a:p>
            <a:r>
              <a:rPr lang="en-US" dirty="0"/>
              <a:t>For Mac: </a:t>
            </a:r>
          </a:p>
          <a:p>
            <a:pPr lvl="1"/>
            <a:r>
              <a:rPr lang="en-US" dirty="0"/>
              <a:t>Open the Finder and type ‘IDLE’ in the search menu</a:t>
            </a:r>
          </a:p>
          <a:p>
            <a:pPr lvl="1"/>
            <a:r>
              <a:rPr lang="en-US" dirty="0"/>
              <a:t>You can also open the Applications folder in the Finder and find the IDLE program</a:t>
            </a:r>
          </a:p>
        </p:txBody>
      </p:sp>
      <p:sp>
        <p:nvSpPr>
          <p:cNvPr id="7" name="Footer Placeholder 6">
            <a:extLst>
              <a:ext uri="{FF2B5EF4-FFF2-40B4-BE49-F238E27FC236}">
                <a16:creationId xmlns:a16="http://schemas.microsoft.com/office/drawing/2014/main" id="{0544E491-FC7F-CA01-5CB5-0C120357FD25}"/>
              </a:ext>
            </a:extLst>
          </p:cNvPr>
          <p:cNvSpPr>
            <a:spLocks noGrp="1"/>
          </p:cNvSpPr>
          <p:nvPr>
            <p:ph type="ftr" sz="quarter" idx="11"/>
          </p:nvPr>
        </p:nvSpPr>
        <p:spPr/>
        <p:txBody>
          <a:bodyPr/>
          <a:lstStyle/>
          <a:p>
            <a:r>
              <a:rPr lang="en-US"/>
              <a:t>Nasrin Akter</a:t>
            </a:r>
          </a:p>
        </p:txBody>
      </p:sp>
      <p:sp>
        <p:nvSpPr>
          <p:cNvPr id="8" name="Date Placeholder 7">
            <a:extLst>
              <a:ext uri="{FF2B5EF4-FFF2-40B4-BE49-F238E27FC236}">
                <a16:creationId xmlns:a16="http://schemas.microsoft.com/office/drawing/2014/main" id="{F6508847-6F3F-60C0-DA86-A41D781A338C}"/>
              </a:ext>
            </a:extLst>
          </p:cNvPr>
          <p:cNvSpPr>
            <a:spLocks noGrp="1"/>
          </p:cNvSpPr>
          <p:nvPr>
            <p:ph type="dt" sz="half" idx="10"/>
          </p:nvPr>
        </p:nvSpPr>
        <p:spPr/>
        <p:txBody>
          <a:bodyPr/>
          <a:lstStyle/>
          <a:p>
            <a:fld id="{ABB1E8A0-56FF-4DB9-B6B9-5A52BF051DD0}" type="datetime1">
              <a:rPr lang="en-US" smtClean="0"/>
              <a:t>7/14/2023</a:t>
            </a:fld>
            <a:endParaRPr lang="en-US"/>
          </a:p>
        </p:txBody>
      </p:sp>
      <p:sp>
        <p:nvSpPr>
          <p:cNvPr id="9" name="Slide Number Placeholder 8">
            <a:extLst>
              <a:ext uri="{FF2B5EF4-FFF2-40B4-BE49-F238E27FC236}">
                <a16:creationId xmlns:a16="http://schemas.microsoft.com/office/drawing/2014/main" id="{EE06DAE5-18F3-72B7-EDC0-6DE28B3A7A49}"/>
              </a:ext>
            </a:extLst>
          </p:cNvPr>
          <p:cNvSpPr>
            <a:spLocks noGrp="1"/>
          </p:cNvSpPr>
          <p:nvPr>
            <p:ph type="sldNum" sz="quarter" idx="12"/>
          </p:nvPr>
        </p:nvSpPr>
        <p:spPr/>
        <p:txBody>
          <a:bodyPr/>
          <a:lstStyle/>
          <a:p>
            <a:fld id="{5705F9E9-D8A3-42F1-8BB5-75D76391D328}" type="slidenum">
              <a:rPr lang="en-US" smtClean="0"/>
              <a:t>18</a:t>
            </a:fld>
            <a:endParaRPr lang="en-US"/>
          </a:p>
        </p:txBody>
      </p:sp>
    </p:spTree>
    <p:extLst>
      <p:ext uri="{BB962C8B-B14F-4D97-AF65-F5344CB8AC3E}">
        <p14:creationId xmlns:p14="http://schemas.microsoft.com/office/powerpoint/2010/main" val="16034193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658E31-7389-51E2-AF66-77A48F83186A}"/>
              </a:ext>
            </a:extLst>
          </p:cNvPr>
          <p:cNvSpPr>
            <a:spLocks noGrp="1"/>
          </p:cNvSpPr>
          <p:nvPr>
            <p:ph type="title" idx="4294967295"/>
          </p:nvPr>
        </p:nvSpPr>
        <p:spPr>
          <a:xfrm>
            <a:off x="400319" y="237342"/>
            <a:ext cx="9323230" cy="1325563"/>
          </a:xfrm>
        </p:spPr>
        <p:txBody>
          <a:bodyPr vert="horz" lIns="91440" tIns="45720" rIns="91440" bIns="45720" rtlCol="0" anchor="ctr">
            <a:normAutofit/>
          </a:bodyPr>
          <a:lstStyle/>
          <a:p>
            <a:r>
              <a:rPr lang="en-US" sz="4267" b="1" dirty="0">
                <a:solidFill>
                  <a:schemeClr val="dk2"/>
                </a:solidFill>
                <a:latin typeface="Helvetica Neue"/>
              </a:rPr>
              <a:t>Execution in Interactive Mode</a:t>
            </a:r>
          </a:p>
        </p:txBody>
      </p:sp>
      <p:sp>
        <p:nvSpPr>
          <p:cNvPr id="3" name="Content Placeholder 2">
            <a:extLst>
              <a:ext uri="{FF2B5EF4-FFF2-40B4-BE49-F238E27FC236}">
                <a16:creationId xmlns:a16="http://schemas.microsoft.com/office/drawing/2014/main" id="{2A12CB8E-C344-7E65-097B-9799F9D8E8FE}"/>
              </a:ext>
            </a:extLst>
          </p:cNvPr>
          <p:cNvSpPr>
            <a:spLocks noGrp="1"/>
          </p:cNvSpPr>
          <p:nvPr>
            <p:ph idx="4294967295"/>
          </p:nvPr>
        </p:nvSpPr>
        <p:spPr>
          <a:xfrm>
            <a:off x="838200" y="1562905"/>
            <a:ext cx="10515600" cy="4667250"/>
          </a:xfrm>
        </p:spPr>
        <p:txBody>
          <a:bodyPr>
            <a:normAutofit fontScale="92500" lnSpcReduction="10000"/>
          </a:bodyPr>
          <a:lstStyle/>
          <a:p>
            <a:pPr marL="0" indent="0">
              <a:buNone/>
            </a:pPr>
            <a:r>
              <a:rPr lang="en-US" dirty="0"/>
              <a:t>Two Basic Python Modes:</a:t>
            </a:r>
          </a:p>
          <a:p>
            <a:r>
              <a:rPr lang="en-US" dirty="0"/>
              <a:t>Interactive mode (front-end) </a:t>
            </a:r>
          </a:p>
          <a:p>
            <a:pPr lvl="1"/>
            <a:r>
              <a:rPr lang="en-US" dirty="0"/>
              <a:t>Interactive mode is a command line shell which gives immediate feedback for each statement</a:t>
            </a:r>
          </a:p>
          <a:p>
            <a:pPr lvl="1"/>
            <a:r>
              <a:rPr lang="en-US" dirty="0"/>
              <a:t>Executing code in the interactive window happens in 3 steps:</a:t>
            </a:r>
          </a:p>
          <a:p>
            <a:pPr lvl="2"/>
            <a:r>
              <a:rPr lang="en-US" dirty="0"/>
              <a:t>1. Python </a:t>
            </a:r>
            <a:r>
              <a:rPr lang="en-US" b="1" dirty="0"/>
              <a:t>reads</a:t>
            </a:r>
            <a:r>
              <a:rPr lang="en-US" dirty="0"/>
              <a:t> the code entered at the prompt (&gt;&gt;&gt;) </a:t>
            </a:r>
          </a:p>
          <a:p>
            <a:pPr lvl="2"/>
            <a:r>
              <a:rPr lang="en-US" dirty="0"/>
              <a:t>2. Python </a:t>
            </a:r>
            <a:r>
              <a:rPr lang="en-US" b="1" dirty="0"/>
              <a:t>evaluates</a:t>
            </a:r>
            <a:r>
              <a:rPr lang="en-US" dirty="0"/>
              <a:t> the code</a:t>
            </a:r>
          </a:p>
          <a:p>
            <a:pPr lvl="2"/>
            <a:r>
              <a:rPr lang="en-US" dirty="0"/>
              <a:t>3. Python </a:t>
            </a:r>
            <a:r>
              <a:rPr lang="en-US" b="1" dirty="0"/>
              <a:t>prints</a:t>
            </a:r>
            <a:r>
              <a:rPr lang="en-US" dirty="0"/>
              <a:t> the result and waits for more input (&gt;&gt;&gt;) </a:t>
            </a:r>
          </a:p>
          <a:p>
            <a:pPr marL="0" indent="0">
              <a:buNone/>
            </a:pPr>
            <a:r>
              <a:rPr lang="en-US" dirty="0"/>
              <a:t>&gt;&gt;&gt;</a:t>
            </a:r>
            <a:r>
              <a:rPr lang="en-US" dirty="0">
                <a:solidFill>
                  <a:srgbClr val="9900FF"/>
                </a:solidFill>
              </a:rPr>
              <a:t>print</a:t>
            </a:r>
            <a:r>
              <a:rPr lang="en-US" dirty="0"/>
              <a:t>(</a:t>
            </a:r>
            <a:r>
              <a:rPr lang="en-US" dirty="0">
                <a:solidFill>
                  <a:srgbClr val="00B050"/>
                </a:solidFill>
              </a:rPr>
              <a:t>“Hello, world!”</a:t>
            </a:r>
            <a:r>
              <a:rPr lang="en-US" dirty="0"/>
              <a:t>) </a:t>
            </a:r>
          </a:p>
          <a:p>
            <a:pPr marL="0" indent="0">
              <a:buNone/>
            </a:pPr>
            <a:r>
              <a:rPr lang="en-US" dirty="0"/>
              <a:t>Hello, world!</a:t>
            </a:r>
          </a:p>
          <a:p>
            <a:pPr marL="0" indent="0">
              <a:buNone/>
            </a:pPr>
            <a:r>
              <a:rPr lang="en-US" dirty="0"/>
              <a:t>&gt;&gt;&gt; </a:t>
            </a:r>
            <a:r>
              <a:rPr lang="en-US" dirty="0">
                <a:solidFill>
                  <a:srgbClr val="00B0F0"/>
                </a:solidFill>
              </a:rPr>
              <a:t>1 + 1</a:t>
            </a:r>
          </a:p>
          <a:p>
            <a:pPr marL="0" indent="0">
              <a:buNone/>
            </a:pPr>
            <a:r>
              <a:rPr lang="en-US" dirty="0"/>
              <a:t>2 </a:t>
            </a:r>
          </a:p>
        </p:txBody>
      </p:sp>
      <p:sp>
        <p:nvSpPr>
          <p:cNvPr id="7" name="Footer Placeholder 6">
            <a:extLst>
              <a:ext uri="{FF2B5EF4-FFF2-40B4-BE49-F238E27FC236}">
                <a16:creationId xmlns:a16="http://schemas.microsoft.com/office/drawing/2014/main" id="{420DA762-C626-CF39-9715-BFF0A2C56AE2}"/>
              </a:ext>
            </a:extLst>
          </p:cNvPr>
          <p:cNvSpPr>
            <a:spLocks noGrp="1"/>
          </p:cNvSpPr>
          <p:nvPr>
            <p:ph type="ftr" sz="quarter" idx="11"/>
          </p:nvPr>
        </p:nvSpPr>
        <p:spPr/>
        <p:txBody>
          <a:bodyPr/>
          <a:lstStyle/>
          <a:p>
            <a:r>
              <a:rPr lang="en-US"/>
              <a:t>Nasrin Akter</a:t>
            </a:r>
          </a:p>
        </p:txBody>
      </p:sp>
      <p:sp>
        <p:nvSpPr>
          <p:cNvPr id="8" name="Date Placeholder 7">
            <a:extLst>
              <a:ext uri="{FF2B5EF4-FFF2-40B4-BE49-F238E27FC236}">
                <a16:creationId xmlns:a16="http://schemas.microsoft.com/office/drawing/2014/main" id="{B8C23EDD-AB8B-738C-266B-F5D6237F75F0}"/>
              </a:ext>
            </a:extLst>
          </p:cNvPr>
          <p:cNvSpPr>
            <a:spLocks noGrp="1"/>
          </p:cNvSpPr>
          <p:nvPr>
            <p:ph type="dt" sz="half" idx="10"/>
          </p:nvPr>
        </p:nvSpPr>
        <p:spPr/>
        <p:txBody>
          <a:bodyPr/>
          <a:lstStyle/>
          <a:p>
            <a:fld id="{BE427B2E-D7BE-49A9-AD0C-D7AAF21F4F38}" type="datetime1">
              <a:rPr lang="en-US" smtClean="0"/>
              <a:t>7/14/2023</a:t>
            </a:fld>
            <a:endParaRPr lang="en-US"/>
          </a:p>
        </p:txBody>
      </p:sp>
      <p:sp>
        <p:nvSpPr>
          <p:cNvPr id="9" name="Slide Number Placeholder 8">
            <a:extLst>
              <a:ext uri="{FF2B5EF4-FFF2-40B4-BE49-F238E27FC236}">
                <a16:creationId xmlns:a16="http://schemas.microsoft.com/office/drawing/2014/main" id="{D8F52E2D-CA6E-F9DC-6332-4B119819D38E}"/>
              </a:ext>
            </a:extLst>
          </p:cNvPr>
          <p:cNvSpPr>
            <a:spLocks noGrp="1"/>
          </p:cNvSpPr>
          <p:nvPr>
            <p:ph type="sldNum" sz="quarter" idx="12"/>
          </p:nvPr>
        </p:nvSpPr>
        <p:spPr/>
        <p:txBody>
          <a:bodyPr/>
          <a:lstStyle/>
          <a:p>
            <a:fld id="{5705F9E9-D8A3-42F1-8BB5-75D76391D328}" type="slidenum">
              <a:rPr lang="en-US" smtClean="0"/>
              <a:t>19</a:t>
            </a:fld>
            <a:endParaRPr lang="en-US"/>
          </a:p>
        </p:txBody>
      </p:sp>
    </p:spTree>
    <p:extLst>
      <p:ext uri="{BB962C8B-B14F-4D97-AF65-F5344CB8AC3E}">
        <p14:creationId xmlns:p14="http://schemas.microsoft.com/office/powerpoint/2010/main" val="29330067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44EB54-FFD3-58D3-33A8-ABE201372410}"/>
              </a:ext>
            </a:extLst>
          </p:cNvPr>
          <p:cNvSpPr>
            <a:spLocks noGrp="1"/>
          </p:cNvSpPr>
          <p:nvPr>
            <p:ph type="title" idx="4294967295"/>
          </p:nvPr>
        </p:nvSpPr>
        <p:spPr>
          <a:xfrm>
            <a:off x="4142969" y="359176"/>
            <a:ext cx="2824502" cy="941590"/>
          </a:xfrm>
        </p:spPr>
        <p:txBody>
          <a:bodyPr>
            <a:normAutofit/>
          </a:bodyPr>
          <a:lstStyle/>
          <a:p>
            <a:r>
              <a:rPr lang="en-US" sz="4000" b="1" dirty="0"/>
              <a:t>Nasrin Akter</a:t>
            </a:r>
          </a:p>
        </p:txBody>
      </p:sp>
      <p:sp>
        <p:nvSpPr>
          <p:cNvPr id="3" name="Content Placeholder 2">
            <a:extLst>
              <a:ext uri="{FF2B5EF4-FFF2-40B4-BE49-F238E27FC236}">
                <a16:creationId xmlns:a16="http://schemas.microsoft.com/office/drawing/2014/main" id="{604E0449-9457-B7C2-F753-AB82094F0156}"/>
              </a:ext>
            </a:extLst>
          </p:cNvPr>
          <p:cNvSpPr>
            <a:spLocks noGrp="1"/>
          </p:cNvSpPr>
          <p:nvPr>
            <p:ph idx="4294967295"/>
          </p:nvPr>
        </p:nvSpPr>
        <p:spPr>
          <a:xfrm>
            <a:off x="553651" y="2725028"/>
            <a:ext cx="5344873" cy="3946229"/>
          </a:xfrm>
        </p:spPr>
        <p:txBody>
          <a:bodyPr>
            <a:normAutofit lnSpcReduction="10000"/>
          </a:bodyPr>
          <a:lstStyle/>
          <a:p>
            <a:r>
              <a:rPr lang="en-US" sz="1600" dirty="0"/>
              <a:t>Ph.D. student in Electrical and Computer Engineering, The University of Oklahoma | Norman, Oklahoma.	  </a:t>
            </a:r>
          </a:p>
          <a:p>
            <a:r>
              <a:rPr lang="en-US" sz="1600" dirty="0"/>
              <a:t>MS in Computer Science and Engineering, Dhaka, Bangladesh.</a:t>
            </a:r>
          </a:p>
          <a:p>
            <a:r>
              <a:rPr lang="en-US" sz="1600" dirty="0"/>
              <a:t>BSc in Electronics and Telecommunication Engineering, Dhaka, Bangladesh.</a:t>
            </a:r>
          </a:p>
          <a:p>
            <a:r>
              <a:rPr lang="en-US" sz="1600" dirty="0"/>
              <a:t>Graduate teaching assistant.</a:t>
            </a:r>
          </a:p>
          <a:p>
            <a:r>
              <a:rPr lang="en-US" sz="1600" dirty="0"/>
              <a:t>Machine Learning Research Intern at Hearts for Hearing, Oklahoma City. </a:t>
            </a:r>
          </a:p>
          <a:p>
            <a:r>
              <a:rPr lang="en-US" sz="1600" dirty="0"/>
              <a:t>Corporate Outreach Chair, Society of Women Engineers</a:t>
            </a:r>
          </a:p>
          <a:p>
            <a:r>
              <a:rPr lang="en-US" sz="1600" dirty="0"/>
              <a:t>5 years Python experience, 8+ years of Industrial experience.</a:t>
            </a:r>
          </a:p>
          <a:p>
            <a:r>
              <a:rPr lang="en-US" sz="1600" dirty="0"/>
              <a:t>Current research: Machine Learning, Digital Image Processing, Computer Vision, Medical Image Informatics.</a:t>
            </a:r>
          </a:p>
        </p:txBody>
      </p:sp>
      <p:sp>
        <p:nvSpPr>
          <p:cNvPr id="5" name="TextBox 4">
            <a:extLst>
              <a:ext uri="{FF2B5EF4-FFF2-40B4-BE49-F238E27FC236}">
                <a16:creationId xmlns:a16="http://schemas.microsoft.com/office/drawing/2014/main" id="{738650AD-C41B-37D9-F194-8C40C3032F4E}"/>
              </a:ext>
            </a:extLst>
          </p:cNvPr>
          <p:cNvSpPr txBox="1"/>
          <p:nvPr/>
        </p:nvSpPr>
        <p:spPr>
          <a:xfrm>
            <a:off x="5994370" y="2645176"/>
            <a:ext cx="6094926" cy="3662541"/>
          </a:xfrm>
          <a:prstGeom prst="rect">
            <a:avLst/>
          </a:prstGeom>
          <a:noFill/>
        </p:spPr>
        <p:txBody>
          <a:bodyPr wrap="square">
            <a:spAutoFit/>
          </a:bodyPr>
          <a:lstStyle/>
          <a:p>
            <a:r>
              <a:rPr lang="en-US" sz="1600" b="1" dirty="0"/>
              <a:t>My skills in brief include: </a:t>
            </a:r>
          </a:p>
          <a:p>
            <a:endParaRPr lang="en-US" sz="1600" b="1" dirty="0"/>
          </a:p>
          <a:p>
            <a:r>
              <a:rPr lang="en-US" sz="1600" dirty="0"/>
              <a:t>• Data Visualization &amp; Analytics: Tableau, Microsoft Power BI. </a:t>
            </a:r>
          </a:p>
          <a:p>
            <a:r>
              <a:rPr lang="en-US" sz="1600" dirty="0"/>
              <a:t>• Programming Language: Python, C/C++, MATLAB.</a:t>
            </a:r>
          </a:p>
          <a:p>
            <a:r>
              <a:rPr lang="en-US" sz="1600" dirty="0"/>
              <a:t>• Deep Learning Frameworks: Keras, TensorFlow.</a:t>
            </a:r>
          </a:p>
          <a:p>
            <a:r>
              <a:rPr lang="en-US" sz="1600" dirty="0"/>
              <a:t>• DBMS: </a:t>
            </a:r>
            <a:r>
              <a:rPr lang="en-US" sz="1600" dirty="0" err="1"/>
              <a:t>MySql</a:t>
            </a:r>
            <a:r>
              <a:rPr lang="en-US" sz="1600" dirty="0"/>
              <a:t>.</a:t>
            </a:r>
          </a:p>
          <a:p>
            <a:r>
              <a:rPr lang="en-US" sz="1600" dirty="0"/>
              <a:t>• IDEs: </a:t>
            </a:r>
            <a:r>
              <a:rPr lang="en-US" sz="1600" dirty="0" err="1"/>
              <a:t>Jupyter</a:t>
            </a:r>
            <a:r>
              <a:rPr lang="en-US" sz="1600" dirty="0"/>
              <a:t> Notebook, Google Colab,  </a:t>
            </a:r>
          </a:p>
          <a:p>
            <a:r>
              <a:rPr lang="en-US" sz="1600" dirty="0"/>
              <a:t>• Deep Learning algorithm: ANN, CNN, RNN</a:t>
            </a:r>
          </a:p>
          <a:p>
            <a:r>
              <a:rPr lang="en-US" sz="1600" dirty="0"/>
              <a:t>• Transmission/ Telephony Technology: SDH Multiplexing, SS7 Signaling, Voice Codecs, H.323.</a:t>
            </a:r>
          </a:p>
          <a:p>
            <a:r>
              <a:rPr lang="en-US" sz="1600" dirty="0"/>
              <a:t>• Networking: HTTP, OSI model, TCP/IP, Routing protocols, IPv6 addressing and address Planning. </a:t>
            </a:r>
          </a:p>
          <a:p>
            <a:r>
              <a:rPr lang="en-US" sz="1600" dirty="0"/>
              <a:t>• Network management tools and simulation software: packet analyzer, Cacti.</a:t>
            </a:r>
          </a:p>
        </p:txBody>
      </p:sp>
      <p:pic>
        <p:nvPicPr>
          <p:cNvPr id="9" name="Picture 8">
            <a:extLst>
              <a:ext uri="{FF2B5EF4-FFF2-40B4-BE49-F238E27FC236}">
                <a16:creationId xmlns:a16="http://schemas.microsoft.com/office/drawing/2014/main" id="{66B00FA5-00F5-B87C-6D36-EA29A90BA727}"/>
              </a:ext>
            </a:extLst>
          </p:cNvPr>
          <p:cNvPicPr>
            <a:picLocks noChangeAspect="1"/>
          </p:cNvPicPr>
          <p:nvPr/>
        </p:nvPicPr>
        <p:blipFill>
          <a:blip r:embed="rId2"/>
          <a:stretch>
            <a:fillRect/>
          </a:stretch>
        </p:blipFill>
        <p:spPr>
          <a:xfrm>
            <a:off x="915473" y="359176"/>
            <a:ext cx="2286000" cy="2286000"/>
          </a:xfrm>
          <a:prstGeom prst="rect">
            <a:avLst/>
          </a:prstGeom>
        </p:spPr>
      </p:pic>
      <p:sp>
        <p:nvSpPr>
          <p:cNvPr id="11" name="TextBox 10">
            <a:extLst>
              <a:ext uri="{FF2B5EF4-FFF2-40B4-BE49-F238E27FC236}">
                <a16:creationId xmlns:a16="http://schemas.microsoft.com/office/drawing/2014/main" id="{CFC8D380-A167-585C-8165-692863E958A6}"/>
              </a:ext>
            </a:extLst>
          </p:cNvPr>
          <p:cNvSpPr txBox="1"/>
          <p:nvPr/>
        </p:nvSpPr>
        <p:spPr>
          <a:xfrm>
            <a:off x="3585558" y="1136772"/>
            <a:ext cx="5655034" cy="923330"/>
          </a:xfrm>
          <a:prstGeom prst="rect">
            <a:avLst/>
          </a:prstGeom>
          <a:noFill/>
        </p:spPr>
        <p:txBody>
          <a:bodyPr wrap="square">
            <a:spAutoFit/>
          </a:bodyPr>
          <a:lstStyle/>
          <a:p>
            <a:r>
              <a:rPr lang="en-US" u="sng" dirty="0">
                <a:hlinkClick r:id="rId3">
                  <a:extLst>
                    <a:ext uri="{A12FA001-AC4F-418D-AE19-62706E023703}">
                      <ahyp:hlinkClr xmlns:ahyp="http://schemas.microsoft.com/office/drawing/2018/hyperlinkcolor" val="tx"/>
                    </a:ext>
                  </a:extLst>
                </a:hlinkClick>
              </a:rPr>
              <a:t>Website:</a:t>
            </a:r>
            <a:r>
              <a:rPr lang="en-US" u="sng" dirty="0">
                <a:hlinkClick r:id="rId3"/>
              </a:rPr>
              <a:t> </a:t>
            </a:r>
            <a:r>
              <a:rPr lang="en-US" dirty="0">
                <a:hlinkClick r:id="rId3"/>
              </a:rPr>
              <a:t>https://sites.create.ou.edu/nasrinakter/</a:t>
            </a:r>
            <a:endParaRPr lang="en-US" dirty="0"/>
          </a:p>
          <a:p>
            <a:r>
              <a:rPr lang="en-US" dirty="0" err="1">
                <a:hlinkClick r:id="rId4">
                  <a:extLst>
                    <a:ext uri="{A12FA001-AC4F-418D-AE19-62706E023703}">
                      <ahyp:hlinkClr xmlns:ahyp="http://schemas.microsoft.com/office/drawing/2018/hyperlinkcolor" val="tx"/>
                    </a:ext>
                  </a:extLst>
                </a:hlinkClick>
              </a:rPr>
              <a:t>Linkedin</a:t>
            </a:r>
            <a:r>
              <a:rPr lang="en-US" dirty="0">
                <a:hlinkClick r:id="rId4">
                  <a:extLst>
                    <a:ext uri="{A12FA001-AC4F-418D-AE19-62706E023703}">
                      <ahyp:hlinkClr xmlns:ahyp="http://schemas.microsoft.com/office/drawing/2018/hyperlinkcolor" val="tx"/>
                    </a:ext>
                  </a:extLst>
                </a:hlinkClick>
              </a:rPr>
              <a:t>:</a:t>
            </a:r>
            <a:r>
              <a:rPr lang="en-US" dirty="0">
                <a:hlinkClick r:id="rId4"/>
              </a:rPr>
              <a:t> https://www.linkedin.com/in/nasrin-akter-ece/</a:t>
            </a:r>
            <a:endParaRPr lang="en-US" dirty="0"/>
          </a:p>
          <a:p>
            <a:endParaRPr lang="en-US" dirty="0"/>
          </a:p>
        </p:txBody>
      </p:sp>
      <p:sp>
        <p:nvSpPr>
          <p:cNvPr id="20" name="Footer Placeholder 19">
            <a:extLst>
              <a:ext uri="{FF2B5EF4-FFF2-40B4-BE49-F238E27FC236}">
                <a16:creationId xmlns:a16="http://schemas.microsoft.com/office/drawing/2014/main" id="{2CE88582-57B4-1D58-054D-B5D3B1B43003}"/>
              </a:ext>
            </a:extLst>
          </p:cNvPr>
          <p:cNvSpPr>
            <a:spLocks noGrp="1"/>
          </p:cNvSpPr>
          <p:nvPr>
            <p:ph type="ftr" sz="quarter" idx="11"/>
          </p:nvPr>
        </p:nvSpPr>
        <p:spPr/>
        <p:txBody>
          <a:bodyPr/>
          <a:lstStyle/>
          <a:p>
            <a:r>
              <a:rPr lang="en-US" dirty="0"/>
              <a:t>Nasrin Akter</a:t>
            </a:r>
          </a:p>
        </p:txBody>
      </p:sp>
      <p:sp>
        <p:nvSpPr>
          <p:cNvPr id="21" name="Date Placeholder 20">
            <a:extLst>
              <a:ext uri="{FF2B5EF4-FFF2-40B4-BE49-F238E27FC236}">
                <a16:creationId xmlns:a16="http://schemas.microsoft.com/office/drawing/2014/main" id="{F5702540-EFA7-E85E-4409-524A0146D059}"/>
              </a:ext>
            </a:extLst>
          </p:cNvPr>
          <p:cNvSpPr>
            <a:spLocks noGrp="1"/>
          </p:cNvSpPr>
          <p:nvPr>
            <p:ph type="dt" sz="half" idx="10"/>
          </p:nvPr>
        </p:nvSpPr>
        <p:spPr/>
        <p:txBody>
          <a:bodyPr/>
          <a:lstStyle/>
          <a:p>
            <a:fld id="{4A597D79-D6F1-4B76-A64D-D66F43404217}" type="datetime1">
              <a:rPr lang="en-US" smtClean="0"/>
              <a:t>7/14/2023</a:t>
            </a:fld>
            <a:endParaRPr lang="en-US" dirty="0"/>
          </a:p>
        </p:txBody>
      </p:sp>
      <p:sp>
        <p:nvSpPr>
          <p:cNvPr id="22" name="Slide Number Placeholder 21">
            <a:extLst>
              <a:ext uri="{FF2B5EF4-FFF2-40B4-BE49-F238E27FC236}">
                <a16:creationId xmlns:a16="http://schemas.microsoft.com/office/drawing/2014/main" id="{8A4E2240-1EA4-64CA-2D8C-0E91E40C79FC}"/>
              </a:ext>
            </a:extLst>
          </p:cNvPr>
          <p:cNvSpPr>
            <a:spLocks noGrp="1"/>
          </p:cNvSpPr>
          <p:nvPr>
            <p:ph type="sldNum" sz="quarter" idx="12"/>
          </p:nvPr>
        </p:nvSpPr>
        <p:spPr/>
        <p:txBody>
          <a:bodyPr/>
          <a:lstStyle/>
          <a:p>
            <a:fld id="{5705F9E9-D8A3-42F1-8BB5-75D76391D328}" type="slidenum">
              <a:rPr lang="en-US" smtClean="0"/>
              <a:t>2</a:t>
            </a:fld>
            <a:endParaRPr lang="en-US"/>
          </a:p>
        </p:txBody>
      </p:sp>
    </p:spTree>
    <p:extLst>
      <p:ext uri="{BB962C8B-B14F-4D97-AF65-F5344CB8AC3E}">
        <p14:creationId xmlns:p14="http://schemas.microsoft.com/office/powerpoint/2010/main" val="26219224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3E8C91-A3D0-856B-5160-1B002FC48926}"/>
              </a:ext>
            </a:extLst>
          </p:cNvPr>
          <p:cNvSpPr>
            <a:spLocks noGrp="1"/>
          </p:cNvSpPr>
          <p:nvPr>
            <p:ph type="title" idx="4294967295"/>
          </p:nvPr>
        </p:nvSpPr>
        <p:spPr>
          <a:xfrm>
            <a:off x="838200" y="365125"/>
            <a:ext cx="10515600" cy="1325563"/>
          </a:xfrm>
        </p:spPr>
        <p:txBody>
          <a:bodyPr vert="horz" lIns="91440" tIns="45720" rIns="91440" bIns="45720" rtlCol="0" anchor="ctr">
            <a:normAutofit/>
          </a:bodyPr>
          <a:lstStyle/>
          <a:p>
            <a:r>
              <a:rPr lang="en-US" sz="4267" b="1" dirty="0">
                <a:solidFill>
                  <a:schemeClr val="dk2"/>
                </a:solidFill>
                <a:latin typeface="Helvetica Neue"/>
              </a:rPr>
              <a:t>Python print( ) function</a:t>
            </a:r>
          </a:p>
        </p:txBody>
      </p:sp>
      <p:sp>
        <p:nvSpPr>
          <p:cNvPr id="3" name="Content Placeholder 2">
            <a:extLst>
              <a:ext uri="{FF2B5EF4-FFF2-40B4-BE49-F238E27FC236}">
                <a16:creationId xmlns:a16="http://schemas.microsoft.com/office/drawing/2014/main" id="{B9C39810-3DF7-DDD6-94E5-473952475843}"/>
              </a:ext>
            </a:extLst>
          </p:cNvPr>
          <p:cNvSpPr>
            <a:spLocks noGrp="1"/>
          </p:cNvSpPr>
          <p:nvPr>
            <p:ph idx="4294967295"/>
          </p:nvPr>
        </p:nvSpPr>
        <p:spPr>
          <a:xfrm>
            <a:off x="838200" y="1825625"/>
            <a:ext cx="10515600" cy="4351338"/>
          </a:xfrm>
        </p:spPr>
        <p:txBody>
          <a:bodyPr>
            <a:normAutofit/>
          </a:bodyPr>
          <a:lstStyle/>
          <a:p>
            <a:r>
              <a:rPr lang="en-US" dirty="0"/>
              <a:t>A Python </a:t>
            </a:r>
            <a:r>
              <a:rPr lang="en-US" b="1" dirty="0"/>
              <a:t>function</a:t>
            </a:r>
            <a:r>
              <a:rPr lang="en-US" dirty="0"/>
              <a:t> is a code that performs a task and can be invoked by a name. For example: print( ); sum( ); </a:t>
            </a:r>
            <a:r>
              <a:rPr lang="en-US" dirty="0" err="1"/>
              <a:t>len</a:t>
            </a:r>
            <a:r>
              <a:rPr lang="en-US" dirty="0"/>
              <a:t>( ) </a:t>
            </a:r>
          </a:p>
          <a:p>
            <a:r>
              <a:rPr lang="en-US" dirty="0"/>
              <a:t>The print( ) function prints the given object to the standard output device (screen) </a:t>
            </a:r>
          </a:p>
          <a:p>
            <a:r>
              <a:rPr lang="en-US" dirty="0"/>
              <a:t>You need the print( ) function to see variable values, results, list contents, etc.</a:t>
            </a:r>
            <a:r>
              <a:rPr lang="en-US" i="1" dirty="0"/>
              <a:t> ** Especially important in batch mode </a:t>
            </a:r>
          </a:p>
        </p:txBody>
      </p:sp>
      <p:sp>
        <p:nvSpPr>
          <p:cNvPr id="7" name="Footer Placeholder 6">
            <a:extLst>
              <a:ext uri="{FF2B5EF4-FFF2-40B4-BE49-F238E27FC236}">
                <a16:creationId xmlns:a16="http://schemas.microsoft.com/office/drawing/2014/main" id="{CB9D7C96-5FB6-D4C7-8FF8-920A914192F5}"/>
              </a:ext>
            </a:extLst>
          </p:cNvPr>
          <p:cNvSpPr>
            <a:spLocks noGrp="1"/>
          </p:cNvSpPr>
          <p:nvPr>
            <p:ph type="ftr" sz="quarter" idx="11"/>
          </p:nvPr>
        </p:nvSpPr>
        <p:spPr/>
        <p:txBody>
          <a:bodyPr/>
          <a:lstStyle/>
          <a:p>
            <a:r>
              <a:rPr lang="en-US"/>
              <a:t>Nasrin Akter</a:t>
            </a:r>
          </a:p>
        </p:txBody>
      </p:sp>
      <p:sp>
        <p:nvSpPr>
          <p:cNvPr id="8" name="Date Placeholder 7">
            <a:extLst>
              <a:ext uri="{FF2B5EF4-FFF2-40B4-BE49-F238E27FC236}">
                <a16:creationId xmlns:a16="http://schemas.microsoft.com/office/drawing/2014/main" id="{09ACC1E7-2F4B-6F57-B7F2-5630B5A5BB5F}"/>
              </a:ext>
            </a:extLst>
          </p:cNvPr>
          <p:cNvSpPr>
            <a:spLocks noGrp="1"/>
          </p:cNvSpPr>
          <p:nvPr>
            <p:ph type="dt" sz="half" idx="10"/>
          </p:nvPr>
        </p:nvSpPr>
        <p:spPr/>
        <p:txBody>
          <a:bodyPr/>
          <a:lstStyle/>
          <a:p>
            <a:fld id="{EC62602A-FF89-495F-8D07-62E3F2FB3CAB}" type="datetime1">
              <a:rPr lang="en-US" smtClean="0"/>
              <a:t>7/14/2023</a:t>
            </a:fld>
            <a:endParaRPr lang="en-US"/>
          </a:p>
        </p:txBody>
      </p:sp>
      <p:sp>
        <p:nvSpPr>
          <p:cNvPr id="9" name="Slide Number Placeholder 8">
            <a:extLst>
              <a:ext uri="{FF2B5EF4-FFF2-40B4-BE49-F238E27FC236}">
                <a16:creationId xmlns:a16="http://schemas.microsoft.com/office/drawing/2014/main" id="{03B81188-9601-2598-F2F7-55A64B98C51F}"/>
              </a:ext>
            </a:extLst>
          </p:cNvPr>
          <p:cNvSpPr>
            <a:spLocks noGrp="1"/>
          </p:cNvSpPr>
          <p:nvPr>
            <p:ph type="sldNum" sz="quarter" idx="12"/>
          </p:nvPr>
        </p:nvSpPr>
        <p:spPr/>
        <p:txBody>
          <a:bodyPr/>
          <a:lstStyle/>
          <a:p>
            <a:fld id="{5705F9E9-D8A3-42F1-8BB5-75D76391D328}" type="slidenum">
              <a:rPr lang="en-US" smtClean="0"/>
              <a:t>20</a:t>
            </a:fld>
            <a:endParaRPr lang="en-US"/>
          </a:p>
        </p:txBody>
      </p:sp>
    </p:spTree>
    <p:extLst>
      <p:ext uri="{BB962C8B-B14F-4D97-AF65-F5344CB8AC3E}">
        <p14:creationId xmlns:p14="http://schemas.microsoft.com/office/powerpoint/2010/main" val="32419305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2CAE3E8-E7E6-C2DB-C9ED-F2CD642D5E96}"/>
              </a:ext>
            </a:extLst>
          </p:cNvPr>
          <p:cNvSpPr txBox="1"/>
          <p:nvPr/>
        </p:nvSpPr>
        <p:spPr>
          <a:xfrm>
            <a:off x="838199" y="1120624"/>
            <a:ext cx="10938997" cy="430887"/>
          </a:xfrm>
          <a:prstGeom prst="rect">
            <a:avLst/>
          </a:prstGeom>
          <a:noFill/>
        </p:spPr>
        <p:txBody>
          <a:bodyPr wrap="square">
            <a:spAutoFit/>
          </a:bodyPr>
          <a:lstStyle/>
          <a:p>
            <a:r>
              <a:rPr lang="en-US" sz="2200" b="0" i="0" dirty="0">
                <a:solidFill>
                  <a:srgbClr val="2D2D2D"/>
                </a:solidFill>
                <a:effectLst/>
              </a:rPr>
              <a:t>The function accepts several arguments as shown below with their default values:</a:t>
            </a:r>
            <a:endParaRPr lang="en-US" sz="2200" dirty="0"/>
          </a:p>
        </p:txBody>
      </p:sp>
      <p:sp>
        <p:nvSpPr>
          <p:cNvPr id="4" name="Title 1">
            <a:extLst>
              <a:ext uri="{FF2B5EF4-FFF2-40B4-BE49-F238E27FC236}">
                <a16:creationId xmlns:a16="http://schemas.microsoft.com/office/drawing/2014/main" id="{6B4EB9EA-8578-A4E6-1A1C-916DAF4C1360}"/>
              </a:ext>
            </a:extLst>
          </p:cNvPr>
          <p:cNvSpPr txBox="1">
            <a:spLocks/>
          </p:cNvSpPr>
          <p:nvPr/>
        </p:nvSpPr>
        <p:spPr>
          <a:xfrm>
            <a:off x="838200" y="-69941"/>
            <a:ext cx="10515600" cy="1325563"/>
          </a:xfrm>
          <a:prstGeom prst="rect">
            <a:avLst/>
          </a:prstGeom>
        </p:spPr>
        <p:txBody>
          <a:bodyPr vert="horz" lIns="91440" tIns="45720" rIns="91440" bIns="45720" rtlCol="0" anchor="ctr">
            <a:normAutofit/>
          </a:bodyPr>
          <a:lstStyle>
            <a:defPPr>
              <a:defRPr lang="en-US"/>
            </a:defPPr>
            <a:lvl1pPr>
              <a:lnSpc>
                <a:spcPct val="90000"/>
              </a:lnSpc>
              <a:spcBef>
                <a:spcPct val="0"/>
              </a:spcBef>
              <a:buNone/>
              <a:defRPr sz="4267" b="1">
                <a:solidFill>
                  <a:schemeClr val="dk2"/>
                </a:solidFill>
                <a:latin typeface="Helvetica Neue"/>
                <a:ea typeface="+mj-ea"/>
                <a:cs typeface="+mj-cs"/>
              </a:defRPr>
            </a:lvl1pPr>
          </a:lstStyle>
          <a:p>
            <a:r>
              <a:rPr lang="en-US" dirty="0"/>
              <a:t>Python print( ) function</a:t>
            </a:r>
          </a:p>
        </p:txBody>
      </p:sp>
      <p:sp>
        <p:nvSpPr>
          <p:cNvPr id="5" name="Rectangle 1">
            <a:extLst>
              <a:ext uri="{FF2B5EF4-FFF2-40B4-BE49-F238E27FC236}">
                <a16:creationId xmlns:a16="http://schemas.microsoft.com/office/drawing/2014/main" id="{950E89A5-C01C-6666-D90B-C32B9F3149B5}"/>
              </a:ext>
            </a:extLst>
          </p:cNvPr>
          <p:cNvSpPr>
            <a:spLocks noChangeArrowheads="1"/>
          </p:cNvSpPr>
          <p:nvPr/>
        </p:nvSpPr>
        <p:spPr bwMode="auto">
          <a:xfrm>
            <a:off x="935025" y="1529446"/>
            <a:ext cx="582884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4424A9"/>
                </a:solidFill>
                <a:effectLst/>
                <a:latin typeface="fira code" panose="020F0502020204030204" pitchFamily="49" charset="0"/>
              </a:rPr>
              <a:t>print</a:t>
            </a:r>
            <a:r>
              <a:rPr kumimoji="0" lang="en-US" altLang="en-US" sz="2000" b="0" i="0" u="none" strike="noStrike" cap="none" normalizeH="0" baseline="0" dirty="0">
                <a:ln>
                  <a:noFill/>
                </a:ln>
                <a:solidFill>
                  <a:srgbClr val="000000"/>
                </a:solidFill>
                <a:effectLst/>
                <a:latin typeface="fira code" panose="020F0502020204030204" pitchFamily="49" charset="0"/>
              </a:rPr>
              <a:t>(</a:t>
            </a:r>
            <a:r>
              <a:rPr kumimoji="0" lang="en-US" altLang="en-US" sz="2000" b="0" i="0" u="none" strike="noStrike" cap="none" normalizeH="0" baseline="0" dirty="0">
                <a:ln>
                  <a:noFill/>
                </a:ln>
                <a:solidFill>
                  <a:srgbClr val="4424A9"/>
                </a:solidFill>
                <a:effectLst/>
                <a:latin typeface="fira code" panose="020F0502020204030204" pitchFamily="49" charset="0"/>
              </a:rPr>
              <a:t>*</a:t>
            </a:r>
            <a:r>
              <a:rPr kumimoji="0" lang="en-US" altLang="en-US" sz="2000" b="0" i="0" u="none" strike="noStrike" cap="none" normalizeH="0" baseline="0" dirty="0">
                <a:ln>
                  <a:noFill/>
                </a:ln>
                <a:solidFill>
                  <a:srgbClr val="000000"/>
                </a:solidFill>
                <a:effectLst/>
                <a:latin typeface="fira code" panose="020F0502020204030204" pitchFamily="49" charset="0"/>
              </a:rPr>
              <a:t>objects, </a:t>
            </a:r>
            <a:r>
              <a:rPr kumimoji="0" lang="en-US" altLang="en-US" sz="2000" b="0" i="0" u="none" strike="noStrike" cap="none" normalizeH="0" baseline="0" dirty="0" err="1">
                <a:ln>
                  <a:noFill/>
                </a:ln>
                <a:solidFill>
                  <a:srgbClr val="000000"/>
                </a:solidFill>
                <a:effectLst/>
                <a:latin typeface="fira code" panose="020F0502020204030204" pitchFamily="49" charset="0"/>
              </a:rPr>
              <a:t>sep</a:t>
            </a:r>
            <a:r>
              <a:rPr kumimoji="0" lang="en-US" altLang="en-US" sz="2000" b="0" i="0" u="none" strike="noStrike" cap="none" normalizeH="0" baseline="0" dirty="0">
                <a:ln>
                  <a:noFill/>
                </a:ln>
                <a:solidFill>
                  <a:srgbClr val="4424A9"/>
                </a:solidFill>
                <a:effectLst/>
                <a:latin typeface="fira code" panose="020F0502020204030204" pitchFamily="49" charset="0"/>
              </a:rPr>
              <a:t>=' '</a:t>
            </a:r>
            <a:r>
              <a:rPr kumimoji="0" lang="en-US" altLang="en-US" sz="2000" b="0" i="0" u="none" strike="noStrike" cap="none" normalizeH="0" baseline="0" dirty="0">
                <a:ln>
                  <a:noFill/>
                </a:ln>
                <a:solidFill>
                  <a:srgbClr val="000000"/>
                </a:solidFill>
                <a:effectLst/>
                <a:latin typeface="fira code" panose="020F0502020204030204" pitchFamily="49" charset="0"/>
              </a:rPr>
              <a:t>, end</a:t>
            </a:r>
            <a:r>
              <a:rPr kumimoji="0" lang="en-US" altLang="en-US" sz="2000" b="0" i="0" u="none" strike="noStrike" cap="none" normalizeH="0" baseline="0" dirty="0">
                <a:ln>
                  <a:noFill/>
                </a:ln>
                <a:solidFill>
                  <a:srgbClr val="4424A9"/>
                </a:solidFill>
                <a:effectLst/>
                <a:latin typeface="fira code" panose="020F0502020204030204" pitchFamily="49" charset="0"/>
              </a:rPr>
              <a:t>=</a:t>
            </a:r>
            <a:r>
              <a:rPr kumimoji="0" lang="en-US" altLang="en-US" sz="2800" b="0" i="0" u="none" strike="noStrike" cap="none" normalizeH="0" baseline="0" dirty="0">
                <a:ln>
                  <a:noFill/>
                </a:ln>
                <a:solidFill>
                  <a:srgbClr val="000000"/>
                </a:solidFill>
                <a:effectLst/>
                <a:latin typeface="fira code" panose="020F0502020204030204" pitchFamily="49" charset="0"/>
              </a:rPr>
              <a:t> </a:t>
            </a:r>
            <a:r>
              <a:rPr kumimoji="0" lang="en-US" altLang="en-US" sz="2000" b="0" i="0" u="none" strike="noStrike" cap="none" normalizeH="0" baseline="0" dirty="0">
                <a:ln>
                  <a:noFill/>
                </a:ln>
                <a:solidFill>
                  <a:srgbClr val="4424A9"/>
                </a:solidFill>
                <a:effectLst/>
                <a:latin typeface="fira code" panose="020F0502020204030204" pitchFamily="49" charset="0"/>
              </a:rPr>
              <a:t>'\n'</a:t>
            </a:r>
            <a:r>
              <a:rPr kumimoji="0" lang="en-US" altLang="en-US" sz="2000" b="0" i="0" u="none" strike="noStrike" cap="none" normalizeH="0" baseline="0" dirty="0">
                <a:ln>
                  <a:noFill/>
                </a:ln>
                <a:solidFill>
                  <a:srgbClr val="000000"/>
                </a:solidFill>
                <a:effectLst/>
                <a:latin typeface="fira code" panose="020F0502020204030204" pitchFamily="49" charset="0"/>
              </a:rPr>
              <a:t>)</a:t>
            </a:r>
            <a:r>
              <a:rPr kumimoji="0" lang="en-US" altLang="en-US" sz="1200" b="0" i="0" u="none" strike="noStrike" cap="none" normalizeH="0" baseline="0" dirty="0">
                <a:ln>
                  <a:noFill/>
                </a:ln>
                <a:solidFill>
                  <a:schemeClr val="tx1"/>
                </a:solidFill>
                <a:effectLst/>
              </a:rPr>
              <a:t> </a:t>
            </a:r>
            <a:endParaRPr kumimoji="0" lang="en-US" altLang="en-US" sz="4400" b="0" i="0" u="none" strike="noStrike" cap="none" normalizeH="0" baseline="0" dirty="0">
              <a:ln>
                <a:noFill/>
              </a:ln>
              <a:solidFill>
                <a:schemeClr val="tx1"/>
              </a:solidFill>
              <a:effectLst/>
              <a:latin typeface="Arial" panose="020B0604020202020204" pitchFamily="34" charset="0"/>
            </a:endParaRPr>
          </a:p>
        </p:txBody>
      </p:sp>
      <p:sp>
        <p:nvSpPr>
          <p:cNvPr id="8" name="TextBox 7">
            <a:extLst>
              <a:ext uri="{FF2B5EF4-FFF2-40B4-BE49-F238E27FC236}">
                <a16:creationId xmlns:a16="http://schemas.microsoft.com/office/drawing/2014/main" id="{78C9D254-47D3-DCD9-76DA-6065FD1C3170}"/>
              </a:ext>
            </a:extLst>
          </p:cNvPr>
          <p:cNvSpPr txBox="1"/>
          <p:nvPr/>
        </p:nvSpPr>
        <p:spPr>
          <a:xfrm>
            <a:off x="838198" y="2245455"/>
            <a:ext cx="10938997" cy="923330"/>
          </a:xfrm>
          <a:prstGeom prst="rect">
            <a:avLst/>
          </a:prstGeom>
          <a:noFill/>
        </p:spPr>
        <p:txBody>
          <a:bodyPr wrap="square">
            <a:spAutoFit/>
          </a:bodyPr>
          <a:lstStyle>
            <a:defPPr>
              <a:defRPr lang="en-US"/>
            </a:defPPr>
            <a:lvl1pPr>
              <a:defRPr sz="2200" b="0" i="0">
                <a:solidFill>
                  <a:srgbClr val="2D2D2D"/>
                </a:solidFill>
                <a:effectLst/>
              </a:defRPr>
            </a:lvl1pPr>
          </a:lstStyle>
          <a:p>
            <a:r>
              <a:rPr lang="en-US" dirty="0"/>
              <a:t>*</a:t>
            </a:r>
            <a:r>
              <a:rPr lang="en-US" b="1" dirty="0"/>
              <a:t>objects : </a:t>
            </a:r>
            <a:r>
              <a:rPr lang="en-US" dirty="0"/>
              <a:t>The thing to be printed is represented by the first argument *objects and can be basically anything. It is commonly a string but may be an integer, a float, a variable, a list, or a dictionary, among others. The print() function can also take more than one object.</a:t>
            </a:r>
          </a:p>
        </p:txBody>
      </p:sp>
      <p:pic>
        <p:nvPicPr>
          <p:cNvPr id="10" name="Picture 9">
            <a:extLst>
              <a:ext uri="{FF2B5EF4-FFF2-40B4-BE49-F238E27FC236}">
                <a16:creationId xmlns:a16="http://schemas.microsoft.com/office/drawing/2014/main" id="{A528D31B-09A4-4A5A-C235-D0F17C960CBE}"/>
              </a:ext>
            </a:extLst>
          </p:cNvPr>
          <p:cNvPicPr>
            <a:picLocks noChangeAspect="1"/>
          </p:cNvPicPr>
          <p:nvPr/>
        </p:nvPicPr>
        <p:blipFill>
          <a:blip r:embed="rId2"/>
          <a:stretch>
            <a:fillRect/>
          </a:stretch>
        </p:blipFill>
        <p:spPr>
          <a:xfrm>
            <a:off x="838198" y="3400710"/>
            <a:ext cx="3410125" cy="844593"/>
          </a:xfrm>
          <a:prstGeom prst="rect">
            <a:avLst/>
          </a:prstGeom>
        </p:spPr>
      </p:pic>
      <p:sp>
        <p:nvSpPr>
          <p:cNvPr id="12" name="TextBox 11">
            <a:extLst>
              <a:ext uri="{FF2B5EF4-FFF2-40B4-BE49-F238E27FC236}">
                <a16:creationId xmlns:a16="http://schemas.microsoft.com/office/drawing/2014/main" id="{76AE16FC-C161-57AB-022A-3857EA04C42A}"/>
              </a:ext>
            </a:extLst>
          </p:cNvPr>
          <p:cNvSpPr txBox="1"/>
          <p:nvPr/>
        </p:nvSpPr>
        <p:spPr>
          <a:xfrm>
            <a:off x="838198" y="4209646"/>
            <a:ext cx="10863372" cy="646331"/>
          </a:xfrm>
          <a:prstGeom prst="rect">
            <a:avLst/>
          </a:prstGeom>
          <a:noFill/>
        </p:spPr>
        <p:txBody>
          <a:bodyPr wrap="square">
            <a:spAutoFit/>
          </a:bodyPr>
          <a:lstStyle>
            <a:defPPr>
              <a:defRPr lang="en-US"/>
            </a:defPPr>
            <a:lvl1pPr>
              <a:defRPr sz="2200" b="0" i="0">
                <a:solidFill>
                  <a:srgbClr val="2D2D2D"/>
                </a:solidFill>
                <a:effectLst/>
              </a:defRPr>
            </a:lvl1pPr>
          </a:lstStyle>
          <a:p>
            <a:r>
              <a:rPr lang="en-US" dirty="0"/>
              <a:t>Normal string operations may be used within the function. As an example, you can multiply a string by an integer as shown here</a:t>
            </a:r>
          </a:p>
        </p:txBody>
      </p:sp>
      <p:pic>
        <p:nvPicPr>
          <p:cNvPr id="11" name="Picture 10">
            <a:extLst>
              <a:ext uri="{FF2B5EF4-FFF2-40B4-BE49-F238E27FC236}">
                <a16:creationId xmlns:a16="http://schemas.microsoft.com/office/drawing/2014/main" id="{77D8762B-89B8-9383-8297-BC483D98069A}"/>
              </a:ext>
            </a:extLst>
          </p:cNvPr>
          <p:cNvPicPr>
            <a:picLocks noChangeAspect="1"/>
          </p:cNvPicPr>
          <p:nvPr/>
        </p:nvPicPr>
        <p:blipFill>
          <a:blip r:embed="rId3"/>
          <a:stretch>
            <a:fillRect/>
          </a:stretch>
        </p:blipFill>
        <p:spPr>
          <a:xfrm>
            <a:off x="744298" y="5101498"/>
            <a:ext cx="5849685" cy="940041"/>
          </a:xfrm>
          <a:prstGeom prst="rect">
            <a:avLst/>
          </a:prstGeom>
        </p:spPr>
      </p:pic>
      <p:sp>
        <p:nvSpPr>
          <p:cNvPr id="13" name="Footer Placeholder 12">
            <a:extLst>
              <a:ext uri="{FF2B5EF4-FFF2-40B4-BE49-F238E27FC236}">
                <a16:creationId xmlns:a16="http://schemas.microsoft.com/office/drawing/2014/main" id="{C44D3BE0-ED16-6D50-1480-D7DC230394D1}"/>
              </a:ext>
            </a:extLst>
          </p:cNvPr>
          <p:cNvSpPr>
            <a:spLocks noGrp="1"/>
          </p:cNvSpPr>
          <p:nvPr>
            <p:ph type="ftr" sz="quarter" idx="11"/>
          </p:nvPr>
        </p:nvSpPr>
        <p:spPr/>
        <p:txBody>
          <a:bodyPr/>
          <a:lstStyle/>
          <a:p>
            <a:r>
              <a:rPr lang="en-US"/>
              <a:t>Nasrin Akter</a:t>
            </a:r>
          </a:p>
        </p:txBody>
      </p:sp>
      <p:sp>
        <p:nvSpPr>
          <p:cNvPr id="15" name="Date Placeholder 14">
            <a:extLst>
              <a:ext uri="{FF2B5EF4-FFF2-40B4-BE49-F238E27FC236}">
                <a16:creationId xmlns:a16="http://schemas.microsoft.com/office/drawing/2014/main" id="{866D7ACE-1BD0-9651-2C88-4D3AF0C34CB9}"/>
              </a:ext>
            </a:extLst>
          </p:cNvPr>
          <p:cNvSpPr>
            <a:spLocks noGrp="1"/>
          </p:cNvSpPr>
          <p:nvPr>
            <p:ph type="dt" sz="half" idx="10"/>
          </p:nvPr>
        </p:nvSpPr>
        <p:spPr/>
        <p:txBody>
          <a:bodyPr/>
          <a:lstStyle/>
          <a:p>
            <a:fld id="{5B9CD98A-B227-4373-939A-4B0F5762AC2F}" type="datetime1">
              <a:rPr lang="en-US" smtClean="0"/>
              <a:t>7/14/2023</a:t>
            </a:fld>
            <a:endParaRPr lang="en-US"/>
          </a:p>
        </p:txBody>
      </p:sp>
      <p:sp>
        <p:nvSpPr>
          <p:cNvPr id="16" name="Slide Number Placeholder 15">
            <a:extLst>
              <a:ext uri="{FF2B5EF4-FFF2-40B4-BE49-F238E27FC236}">
                <a16:creationId xmlns:a16="http://schemas.microsoft.com/office/drawing/2014/main" id="{1A5E75E2-6A66-CDF2-B817-53EE3E5C4002}"/>
              </a:ext>
            </a:extLst>
          </p:cNvPr>
          <p:cNvSpPr>
            <a:spLocks noGrp="1"/>
          </p:cNvSpPr>
          <p:nvPr>
            <p:ph type="sldNum" sz="quarter" idx="12"/>
          </p:nvPr>
        </p:nvSpPr>
        <p:spPr/>
        <p:txBody>
          <a:bodyPr/>
          <a:lstStyle/>
          <a:p>
            <a:fld id="{5705F9E9-D8A3-42F1-8BB5-75D76391D328}" type="slidenum">
              <a:rPr lang="en-US" smtClean="0"/>
              <a:t>21</a:t>
            </a:fld>
            <a:endParaRPr lang="en-US"/>
          </a:p>
        </p:txBody>
      </p:sp>
    </p:spTree>
    <p:extLst>
      <p:ext uri="{BB962C8B-B14F-4D97-AF65-F5344CB8AC3E}">
        <p14:creationId xmlns:p14="http://schemas.microsoft.com/office/powerpoint/2010/main" val="5382135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E255A3-5C4E-E877-D0AE-547A656F90E1}"/>
              </a:ext>
            </a:extLst>
          </p:cNvPr>
          <p:cNvSpPr txBox="1">
            <a:spLocks/>
          </p:cNvSpPr>
          <p:nvPr/>
        </p:nvSpPr>
        <p:spPr>
          <a:xfrm>
            <a:off x="544858" y="58631"/>
            <a:ext cx="10515600" cy="1325563"/>
          </a:xfrm>
          <a:prstGeom prst="rect">
            <a:avLst/>
          </a:prstGeom>
        </p:spPr>
        <p:txBody>
          <a:bodyPr vert="horz" lIns="91440" tIns="45720" rIns="91440" bIns="45720" rtlCol="0" anchor="ctr">
            <a:normAutofit/>
          </a:bodyPr>
          <a:lstStyle>
            <a:defPPr>
              <a:defRPr lang="en-US"/>
            </a:defPPr>
            <a:lvl1pPr>
              <a:lnSpc>
                <a:spcPct val="90000"/>
              </a:lnSpc>
              <a:spcBef>
                <a:spcPct val="0"/>
              </a:spcBef>
              <a:buNone/>
              <a:defRPr sz="4267" b="1">
                <a:solidFill>
                  <a:schemeClr val="dk2"/>
                </a:solidFill>
                <a:latin typeface="Helvetica Neue"/>
                <a:ea typeface="+mj-ea"/>
                <a:cs typeface="+mj-cs"/>
              </a:defRPr>
            </a:lvl1pPr>
          </a:lstStyle>
          <a:p>
            <a:r>
              <a:rPr lang="en-US" dirty="0"/>
              <a:t>Python print( ) function</a:t>
            </a:r>
          </a:p>
        </p:txBody>
      </p:sp>
      <p:sp>
        <p:nvSpPr>
          <p:cNvPr id="5" name="TextBox 4">
            <a:extLst>
              <a:ext uri="{FF2B5EF4-FFF2-40B4-BE49-F238E27FC236}">
                <a16:creationId xmlns:a16="http://schemas.microsoft.com/office/drawing/2014/main" id="{EAF3CACA-6F05-3DA4-D1E7-B7BADEA1E7A2}"/>
              </a:ext>
            </a:extLst>
          </p:cNvPr>
          <p:cNvSpPr txBox="1"/>
          <p:nvPr/>
        </p:nvSpPr>
        <p:spPr>
          <a:xfrm>
            <a:off x="544858" y="1168751"/>
            <a:ext cx="11122336" cy="430887"/>
          </a:xfrm>
          <a:prstGeom prst="rect">
            <a:avLst/>
          </a:prstGeom>
          <a:noFill/>
        </p:spPr>
        <p:txBody>
          <a:bodyPr wrap="square">
            <a:spAutoFit/>
          </a:bodyPr>
          <a:lstStyle/>
          <a:p>
            <a:r>
              <a:rPr lang="en-US" sz="2200" dirty="0" err="1"/>
              <a:t>str.format</a:t>
            </a:r>
            <a:r>
              <a:rPr lang="en-US" sz="2200" dirty="0"/>
              <a:t>(), where the replacement fields are indicated with curly braces</a:t>
            </a:r>
          </a:p>
        </p:txBody>
      </p:sp>
      <p:pic>
        <p:nvPicPr>
          <p:cNvPr id="9" name="Picture 8">
            <a:extLst>
              <a:ext uri="{FF2B5EF4-FFF2-40B4-BE49-F238E27FC236}">
                <a16:creationId xmlns:a16="http://schemas.microsoft.com/office/drawing/2014/main" id="{576E48D7-DBCE-B9DF-C237-61BBFF013A4F}"/>
              </a:ext>
            </a:extLst>
          </p:cNvPr>
          <p:cNvPicPr>
            <a:picLocks noChangeAspect="1"/>
          </p:cNvPicPr>
          <p:nvPr/>
        </p:nvPicPr>
        <p:blipFill>
          <a:blip r:embed="rId2"/>
          <a:stretch>
            <a:fillRect/>
          </a:stretch>
        </p:blipFill>
        <p:spPr>
          <a:xfrm>
            <a:off x="524806" y="1511952"/>
            <a:ext cx="5874052" cy="1568531"/>
          </a:xfrm>
          <a:prstGeom prst="rect">
            <a:avLst/>
          </a:prstGeom>
        </p:spPr>
      </p:pic>
      <p:sp>
        <p:nvSpPr>
          <p:cNvPr id="11" name="TextBox 10">
            <a:extLst>
              <a:ext uri="{FF2B5EF4-FFF2-40B4-BE49-F238E27FC236}">
                <a16:creationId xmlns:a16="http://schemas.microsoft.com/office/drawing/2014/main" id="{C3BDC200-1D27-53D1-0709-62B088B18A21}"/>
              </a:ext>
            </a:extLst>
          </p:cNvPr>
          <p:cNvSpPr txBox="1"/>
          <p:nvPr/>
        </p:nvSpPr>
        <p:spPr>
          <a:xfrm>
            <a:off x="524806" y="3073773"/>
            <a:ext cx="8986242" cy="430887"/>
          </a:xfrm>
          <a:prstGeom prst="rect">
            <a:avLst/>
          </a:prstGeom>
          <a:noFill/>
        </p:spPr>
        <p:txBody>
          <a:bodyPr wrap="square">
            <a:spAutoFit/>
          </a:bodyPr>
          <a:lstStyle>
            <a:defPPr>
              <a:defRPr lang="en-US"/>
            </a:defPPr>
            <a:lvl1pPr>
              <a:defRPr sz="2200"/>
            </a:lvl1pPr>
          </a:lstStyle>
          <a:p>
            <a:r>
              <a:rPr lang="en-US" dirty="0"/>
              <a:t>Similar to this is f-string formatting, but more compact</a:t>
            </a:r>
          </a:p>
        </p:txBody>
      </p:sp>
      <p:pic>
        <p:nvPicPr>
          <p:cNvPr id="13" name="Picture 12">
            <a:extLst>
              <a:ext uri="{FF2B5EF4-FFF2-40B4-BE49-F238E27FC236}">
                <a16:creationId xmlns:a16="http://schemas.microsoft.com/office/drawing/2014/main" id="{D3D504E3-9C71-1808-C4CA-5A089F8EF64D}"/>
              </a:ext>
            </a:extLst>
          </p:cNvPr>
          <p:cNvPicPr>
            <a:picLocks noChangeAspect="1"/>
          </p:cNvPicPr>
          <p:nvPr/>
        </p:nvPicPr>
        <p:blipFill>
          <a:blip r:embed="rId3"/>
          <a:stretch>
            <a:fillRect/>
          </a:stretch>
        </p:blipFill>
        <p:spPr>
          <a:xfrm>
            <a:off x="603814" y="3623529"/>
            <a:ext cx="4670085" cy="829436"/>
          </a:xfrm>
          <a:prstGeom prst="rect">
            <a:avLst/>
          </a:prstGeom>
        </p:spPr>
      </p:pic>
      <p:sp>
        <p:nvSpPr>
          <p:cNvPr id="15" name="TextBox 14">
            <a:extLst>
              <a:ext uri="{FF2B5EF4-FFF2-40B4-BE49-F238E27FC236}">
                <a16:creationId xmlns:a16="http://schemas.microsoft.com/office/drawing/2014/main" id="{5E325981-4BA9-3742-D27F-7A170FA0CB16}"/>
              </a:ext>
            </a:extLst>
          </p:cNvPr>
          <p:cNvSpPr txBox="1"/>
          <p:nvPr/>
        </p:nvSpPr>
        <p:spPr>
          <a:xfrm>
            <a:off x="544858" y="4431507"/>
            <a:ext cx="10998981" cy="369332"/>
          </a:xfrm>
          <a:prstGeom prst="rect">
            <a:avLst/>
          </a:prstGeom>
          <a:noFill/>
        </p:spPr>
        <p:txBody>
          <a:bodyPr wrap="square">
            <a:spAutoFit/>
          </a:bodyPr>
          <a:lstStyle>
            <a:defPPr>
              <a:defRPr lang="en-US"/>
            </a:defPPr>
            <a:lvl1pPr>
              <a:defRPr sz="2200"/>
            </a:lvl1pPr>
          </a:lstStyle>
          <a:p>
            <a:r>
              <a:rPr lang="en-US" dirty="0"/>
              <a:t>starred expression  is useful If to print an </a:t>
            </a:r>
            <a:r>
              <a:rPr lang="en-US" dirty="0" err="1"/>
              <a:t>iterable</a:t>
            </a:r>
            <a:r>
              <a:rPr lang="en-US" dirty="0"/>
              <a:t> object like a list or an array</a:t>
            </a:r>
          </a:p>
        </p:txBody>
      </p:sp>
      <p:pic>
        <p:nvPicPr>
          <p:cNvPr id="17" name="Picture 16">
            <a:extLst>
              <a:ext uri="{FF2B5EF4-FFF2-40B4-BE49-F238E27FC236}">
                <a16:creationId xmlns:a16="http://schemas.microsoft.com/office/drawing/2014/main" id="{794563D9-00B9-89E7-352C-F83AE2C79E32}"/>
              </a:ext>
            </a:extLst>
          </p:cNvPr>
          <p:cNvPicPr>
            <a:picLocks noChangeAspect="1"/>
          </p:cNvPicPr>
          <p:nvPr/>
        </p:nvPicPr>
        <p:blipFill>
          <a:blip r:embed="rId4"/>
          <a:stretch>
            <a:fillRect/>
          </a:stretch>
        </p:blipFill>
        <p:spPr>
          <a:xfrm>
            <a:off x="524806" y="4916774"/>
            <a:ext cx="3996482" cy="1544949"/>
          </a:xfrm>
          <a:prstGeom prst="rect">
            <a:avLst/>
          </a:prstGeom>
        </p:spPr>
      </p:pic>
      <p:sp>
        <p:nvSpPr>
          <p:cNvPr id="7" name="Footer Placeholder 6">
            <a:extLst>
              <a:ext uri="{FF2B5EF4-FFF2-40B4-BE49-F238E27FC236}">
                <a16:creationId xmlns:a16="http://schemas.microsoft.com/office/drawing/2014/main" id="{E7BC5282-E18A-ACA7-3D49-88A36F7E9277}"/>
              </a:ext>
            </a:extLst>
          </p:cNvPr>
          <p:cNvSpPr>
            <a:spLocks noGrp="1"/>
          </p:cNvSpPr>
          <p:nvPr>
            <p:ph type="ftr" sz="quarter" idx="11"/>
          </p:nvPr>
        </p:nvSpPr>
        <p:spPr/>
        <p:txBody>
          <a:bodyPr/>
          <a:lstStyle/>
          <a:p>
            <a:r>
              <a:rPr lang="en-US"/>
              <a:t>Nasrin Akter</a:t>
            </a:r>
          </a:p>
        </p:txBody>
      </p:sp>
      <p:sp>
        <p:nvSpPr>
          <p:cNvPr id="8" name="Date Placeholder 7">
            <a:extLst>
              <a:ext uri="{FF2B5EF4-FFF2-40B4-BE49-F238E27FC236}">
                <a16:creationId xmlns:a16="http://schemas.microsoft.com/office/drawing/2014/main" id="{F2B8D44C-6D17-A573-908B-6BD10D93C032}"/>
              </a:ext>
            </a:extLst>
          </p:cNvPr>
          <p:cNvSpPr>
            <a:spLocks noGrp="1"/>
          </p:cNvSpPr>
          <p:nvPr>
            <p:ph type="dt" sz="half" idx="10"/>
          </p:nvPr>
        </p:nvSpPr>
        <p:spPr/>
        <p:txBody>
          <a:bodyPr/>
          <a:lstStyle/>
          <a:p>
            <a:fld id="{B0A273ED-D612-4639-91E5-071955A14F26}" type="datetime1">
              <a:rPr lang="en-US" smtClean="0"/>
              <a:t>7/14/2023</a:t>
            </a:fld>
            <a:endParaRPr lang="en-US"/>
          </a:p>
        </p:txBody>
      </p:sp>
      <p:sp>
        <p:nvSpPr>
          <p:cNvPr id="10" name="Slide Number Placeholder 9">
            <a:extLst>
              <a:ext uri="{FF2B5EF4-FFF2-40B4-BE49-F238E27FC236}">
                <a16:creationId xmlns:a16="http://schemas.microsoft.com/office/drawing/2014/main" id="{A22B64D5-8029-97D1-C964-BE3CB5E52DA5}"/>
              </a:ext>
            </a:extLst>
          </p:cNvPr>
          <p:cNvSpPr>
            <a:spLocks noGrp="1"/>
          </p:cNvSpPr>
          <p:nvPr>
            <p:ph type="sldNum" sz="quarter" idx="12"/>
          </p:nvPr>
        </p:nvSpPr>
        <p:spPr/>
        <p:txBody>
          <a:bodyPr/>
          <a:lstStyle/>
          <a:p>
            <a:fld id="{5705F9E9-D8A3-42F1-8BB5-75D76391D328}" type="slidenum">
              <a:rPr lang="en-US" smtClean="0"/>
              <a:t>22</a:t>
            </a:fld>
            <a:endParaRPr lang="en-US"/>
          </a:p>
        </p:txBody>
      </p:sp>
    </p:spTree>
    <p:extLst>
      <p:ext uri="{BB962C8B-B14F-4D97-AF65-F5344CB8AC3E}">
        <p14:creationId xmlns:p14="http://schemas.microsoft.com/office/powerpoint/2010/main" val="23934594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27C2D8-EE79-900B-32C4-F6E4BB67EF51}"/>
              </a:ext>
            </a:extLst>
          </p:cNvPr>
          <p:cNvSpPr txBox="1">
            <a:spLocks/>
          </p:cNvSpPr>
          <p:nvPr/>
        </p:nvSpPr>
        <p:spPr>
          <a:xfrm>
            <a:off x="709863" y="35002"/>
            <a:ext cx="10515600" cy="1325563"/>
          </a:xfrm>
          <a:prstGeom prst="rect">
            <a:avLst/>
          </a:prstGeom>
        </p:spPr>
        <p:txBody>
          <a:bodyPr vert="horz" lIns="91440" tIns="45720" rIns="91440" bIns="45720" rtlCol="0" anchor="ctr">
            <a:normAutofit/>
          </a:bodyPr>
          <a:lstStyle>
            <a:defPPr>
              <a:defRPr lang="en-US"/>
            </a:defPPr>
            <a:lvl1pPr>
              <a:lnSpc>
                <a:spcPct val="90000"/>
              </a:lnSpc>
              <a:spcBef>
                <a:spcPct val="0"/>
              </a:spcBef>
              <a:buNone/>
              <a:defRPr sz="4267" b="1">
                <a:solidFill>
                  <a:schemeClr val="dk2"/>
                </a:solidFill>
                <a:latin typeface="Helvetica Neue"/>
                <a:ea typeface="+mj-ea"/>
                <a:cs typeface="+mj-cs"/>
              </a:defRPr>
            </a:lvl1pPr>
          </a:lstStyle>
          <a:p>
            <a:r>
              <a:rPr lang="en-US" dirty="0"/>
              <a:t>Python print( ) function</a:t>
            </a:r>
          </a:p>
        </p:txBody>
      </p:sp>
      <p:sp>
        <p:nvSpPr>
          <p:cNvPr id="7" name="TextBox 6">
            <a:extLst>
              <a:ext uri="{FF2B5EF4-FFF2-40B4-BE49-F238E27FC236}">
                <a16:creationId xmlns:a16="http://schemas.microsoft.com/office/drawing/2014/main" id="{6DBA7577-B583-3C73-4C2A-F3D5DCEFA27E}"/>
              </a:ext>
            </a:extLst>
          </p:cNvPr>
          <p:cNvSpPr txBox="1"/>
          <p:nvPr/>
        </p:nvSpPr>
        <p:spPr>
          <a:xfrm>
            <a:off x="709863" y="1236636"/>
            <a:ext cx="11101710" cy="769441"/>
          </a:xfrm>
          <a:prstGeom prst="rect">
            <a:avLst/>
          </a:prstGeom>
          <a:noFill/>
        </p:spPr>
        <p:txBody>
          <a:bodyPr wrap="square">
            <a:spAutoFit/>
          </a:bodyPr>
          <a:lstStyle/>
          <a:p>
            <a:r>
              <a:rPr lang="en-US" sz="2200" b="1" dirty="0">
                <a:solidFill>
                  <a:srgbClr val="2D2D2D"/>
                </a:solidFill>
              </a:rPr>
              <a:t>Sep: </a:t>
            </a:r>
            <a:r>
              <a:rPr lang="en-US" sz="2200" dirty="0">
                <a:solidFill>
                  <a:srgbClr val="2D2D2D"/>
                </a:solidFill>
              </a:rPr>
              <a:t>The second argument of the Python print() function defines the separator. If more than one object is given as the first argument, then </a:t>
            </a:r>
            <a:r>
              <a:rPr lang="en-US" sz="2200" dirty="0" err="1">
                <a:solidFill>
                  <a:srgbClr val="2D2D2D"/>
                </a:solidFill>
              </a:rPr>
              <a:t>sep</a:t>
            </a:r>
            <a:r>
              <a:rPr lang="en-US" sz="2200" dirty="0">
                <a:solidFill>
                  <a:srgbClr val="2D2D2D"/>
                </a:solidFill>
              </a:rPr>
              <a:t> defines what delimiter to place between them. </a:t>
            </a:r>
          </a:p>
        </p:txBody>
      </p:sp>
      <p:pic>
        <p:nvPicPr>
          <p:cNvPr id="11" name="Picture 10">
            <a:extLst>
              <a:ext uri="{FF2B5EF4-FFF2-40B4-BE49-F238E27FC236}">
                <a16:creationId xmlns:a16="http://schemas.microsoft.com/office/drawing/2014/main" id="{FD219365-6565-4E3D-FBA5-5DF976047419}"/>
              </a:ext>
            </a:extLst>
          </p:cNvPr>
          <p:cNvPicPr>
            <a:picLocks noChangeAspect="1"/>
          </p:cNvPicPr>
          <p:nvPr/>
        </p:nvPicPr>
        <p:blipFill>
          <a:blip r:embed="rId2"/>
          <a:stretch>
            <a:fillRect/>
          </a:stretch>
        </p:blipFill>
        <p:spPr>
          <a:xfrm>
            <a:off x="709863" y="2079163"/>
            <a:ext cx="3605011" cy="2311158"/>
          </a:xfrm>
          <a:prstGeom prst="rect">
            <a:avLst/>
          </a:prstGeom>
        </p:spPr>
      </p:pic>
      <p:sp>
        <p:nvSpPr>
          <p:cNvPr id="12" name="TextBox 11">
            <a:extLst>
              <a:ext uri="{FF2B5EF4-FFF2-40B4-BE49-F238E27FC236}">
                <a16:creationId xmlns:a16="http://schemas.microsoft.com/office/drawing/2014/main" id="{0F97B861-8B94-BE9A-9B94-2CAA2049DFC0}"/>
              </a:ext>
            </a:extLst>
          </p:cNvPr>
          <p:cNvSpPr txBox="1"/>
          <p:nvPr/>
        </p:nvSpPr>
        <p:spPr>
          <a:xfrm>
            <a:off x="709863" y="4327614"/>
            <a:ext cx="11232338" cy="769441"/>
          </a:xfrm>
          <a:prstGeom prst="rect">
            <a:avLst/>
          </a:prstGeom>
          <a:noFill/>
        </p:spPr>
        <p:txBody>
          <a:bodyPr wrap="square">
            <a:spAutoFit/>
          </a:bodyPr>
          <a:lstStyle>
            <a:defPPr>
              <a:defRPr lang="en-US"/>
            </a:defPPr>
            <a:lvl1pPr>
              <a:defRPr sz="2200" b="1">
                <a:solidFill>
                  <a:srgbClr val="2D2D2D"/>
                </a:solidFill>
              </a:defRPr>
            </a:lvl1pPr>
          </a:lstStyle>
          <a:p>
            <a:r>
              <a:rPr lang="en-US" dirty="0"/>
              <a:t>end: </a:t>
            </a:r>
            <a:r>
              <a:rPr lang="en-US" b="0" dirty="0"/>
              <a:t>The end keyword allows you to define something to be printed automatically at the end of the output.</a:t>
            </a:r>
          </a:p>
        </p:txBody>
      </p:sp>
      <p:pic>
        <p:nvPicPr>
          <p:cNvPr id="13" name="Picture 12">
            <a:extLst>
              <a:ext uri="{FF2B5EF4-FFF2-40B4-BE49-F238E27FC236}">
                <a16:creationId xmlns:a16="http://schemas.microsoft.com/office/drawing/2014/main" id="{539E66C5-4B50-5630-C549-1232544FBFF9}"/>
              </a:ext>
            </a:extLst>
          </p:cNvPr>
          <p:cNvPicPr>
            <a:picLocks noChangeAspect="1"/>
          </p:cNvPicPr>
          <p:nvPr/>
        </p:nvPicPr>
        <p:blipFill>
          <a:blip r:embed="rId3"/>
          <a:stretch>
            <a:fillRect/>
          </a:stretch>
        </p:blipFill>
        <p:spPr>
          <a:xfrm>
            <a:off x="709863" y="5131594"/>
            <a:ext cx="5975192" cy="979540"/>
          </a:xfrm>
          <a:prstGeom prst="rect">
            <a:avLst/>
          </a:prstGeom>
        </p:spPr>
      </p:pic>
      <p:sp>
        <p:nvSpPr>
          <p:cNvPr id="6" name="Footer Placeholder 5">
            <a:extLst>
              <a:ext uri="{FF2B5EF4-FFF2-40B4-BE49-F238E27FC236}">
                <a16:creationId xmlns:a16="http://schemas.microsoft.com/office/drawing/2014/main" id="{1F6E7599-57DA-7709-DB4A-C7FF8DF4C936}"/>
              </a:ext>
            </a:extLst>
          </p:cNvPr>
          <p:cNvSpPr>
            <a:spLocks noGrp="1"/>
          </p:cNvSpPr>
          <p:nvPr>
            <p:ph type="ftr" sz="quarter" idx="11"/>
          </p:nvPr>
        </p:nvSpPr>
        <p:spPr/>
        <p:txBody>
          <a:bodyPr/>
          <a:lstStyle/>
          <a:p>
            <a:r>
              <a:rPr lang="en-US"/>
              <a:t>Nasrin Akter</a:t>
            </a:r>
          </a:p>
        </p:txBody>
      </p:sp>
      <p:sp>
        <p:nvSpPr>
          <p:cNvPr id="8" name="Date Placeholder 7">
            <a:extLst>
              <a:ext uri="{FF2B5EF4-FFF2-40B4-BE49-F238E27FC236}">
                <a16:creationId xmlns:a16="http://schemas.microsoft.com/office/drawing/2014/main" id="{BB5CBF53-1AAB-3EE5-CA3C-12186FC509FB}"/>
              </a:ext>
            </a:extLst>
          </p:cNvPr>
          <p:cNvSpPr>
            <a:spLocks noGrp="1"/>
          </p:cNvSpPr>
          <p:nvPr>
            <p:ph type="dt" sz="half" idx="10"/>
          </p:nvPr>
        </p:nvSpPr>
        <p:spPr/>
        <p:txBody>
          <a:bodyPr/>
          <a:lstStyle/>
          <a:p>
            <a:fld id="{342FF04F-F797-4E81-A31B-BE9687A5EA56}" type="datetime1">
              <a:rPr lang="en-US" smtClean="0"/>
              <a:t>7/14/2023</a:t>
            </a:fld>
            <a:endParaRPr lang="en-US"/>
          </a:p>
        </p:txBody>
      </p:sp>
      <p:sp>
        <p:nvSpPr>
          <p:cNvPr id="9" name="Slide Number Placeholder 8">
            <a:extLst>
              <a:ext uri="{FF2B5EF4-FFF2-40B4-BE49-F238E27FC236}">
                <a16:creationId xmlns:a16="http://schemas.microsoft.com/office/drawing/2014/main" id="{8CFD5573-182C-DE41-1C40-8156E99068AF}"/>
              </a:ext>
            </a:extLst>
          </p:cNvPr>
          <p:cNvSpPr>
            <a:spLocks noGrp="1"/>
          </p:cNvSpPr>
          <p:nvPr>
            <p:ph type="sldNum" sz="quarter" idx="12"/>
          </p:nvPr>
        </p:nvSpPr>
        <p:spPr/>
        <p:txBody>
          <a:bodyPr/>
          <a:lstStyle/>
          <a:p>
            <a:fld id="{5705F9E9-D8A3-42F1-8BB5-75D76391D328}" type="slidenum">
              <a:rPr lang="en-US" smtClean="0"/>
              <a:t>23</a:t>
            </a:fld>
            <a:endParaRPr lang="en-US"/>
          </a:p>
        </p:txBody>
      </p:sp>
    </p:spTree>
    <p:extLst>
      <p:ext uri="{BB962C8B-B14F-4D97-AF65-F5344CB8AC3E}">
        <p14:creationId xmlns:p14="http://schemas.microsoft.com/office/powerpoint/2010/main" val="22497593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EC5D81-061D-9988-8205-165714B1B2A7}"/>
              </a:ext>
            </a:extLst>
          </p:cNvPr>
          <p:cNvSpPr>
            <a:spLocks noGrp="1"/>
          </p:cNvSpPr>
          <p:nvPr>
            <p:ph type="title" idx="4294967295"/>
          </p:nvPr>
        </p:nvSpPr>
        <p:spPr>
          <a:xfrm>
            <a:off x="838200" y="136525"/>
            <a:ext cx="10515600" cy="1325563"/>
          </a:xfrm>
        </p:spPr>
        <p:txBody>
          <a:bodyPr vert="horz" lIns="91440" tIns="45720" rIns="91440" bIns="45720" rtlCol="0" anchor="ctr">
            <a:normAutofit/>
          </a:bodyPr>
          <a:lstStyle/>
          <a:p>
            <a:r>
              <a:rPr lang="en-US" sz="4267" b="1" dirty="0">
                <a:solidFill>
                  <a:schemeClr val="dk2"/>
                </a:solidFill>
                <a:latin typeface="Helvetica Neue"/>
              </a:rPr>
              <a:t>Python Programming/Batch Mode</a:t>
            </a:r>
          </a:p>
        </p:txBody>
      </p:sp>
      <p:sp>
        <p:nvSpPr>
          <p:cNvPr id="3" name="Content Placeholder 2">
            <a:extLst>
              <a:ext uri="{FF2B5EF4-FFF2-40B4-BE49-F238E27FC236}">
                <a16:creationId xmlns:a16="http://schemas.microsoft.com/office/drawing/2014/main" id="{9F5A1AE5-CFD4-FE1C-7829-15DC9ECE14AE}"/>
              </a:ext>
            </a:extLst>
          </p:cNvPr>
          <p:cNvSpPr>
            <a:spLocks noGrp="1"/>
          </p:cNvSpPr>
          <p:nvPr>
            <p:ph idx="4294967295"/>
          </p:nvPr>
        </p:nvSpPr>
        <p:spPr>
          <a:xfrm>
            <a:off x="838200" y="1445698"/>
            <a:ext cx="10515600" cy="4667250"/>
          </a:xfrm>
        </p:spPr>
        <p:txBody>
          <a:bodyPr>
            <a:normAutofit fontScale="92500"/>
          </a:bodyPr>
          <a:lstStyle/>
          <a:p>
            <a:pPr marL="0" indent="0">
              <a:buNone/>
            </a:pPr>
            <a:r>
              <a:rPr lang="en-US" dirty="0"/>
              <a:t>Two Basic Python Modes</a:t>
            </a:r>
          </a:p>
          <a:p>
            <a:r>
              <a:rPr lang="en-US" dirty="0"/>
              <a:t>Batch Mode (script) </a:t>
            </a:r>
          </a:p>
          <a:p>
            <a:pPr lvl="1"/>
            <a:r>
              <a:rPr lang="en-US" dirty="0"/>
              <a:t>The Python Shell (interactive mode) is convenient for executing a few simple commands. If you need to give the computer more complex instructions, it is a good idea to write a script. </a:t>
            </a:r>
            <a:r>
              <a:rPr lang="en-US" b="1" dirty="0"/>
              <a:t>A script is a set of instructions you can easily edit and run. </a:t>
            </a:r>
          </a:p>
          <a:p>
            <a:pPr lvl="1"/>
            <a:r>
              <a:rPr lang="en-US" dirty="0"/>
              <a:t>When a program is executed from such a text file, rather than line-by-line in an interactive interpreter, it is called batch mode. </a:t>
            </a:r>
          </a:p>
          <a:p>
            <a:pPr lvl="1"/>
            <a:r>
              <a:rPr lang="en-US" dirty="0"/>
              <a:t>1. Go to </a:t>
            </a:r>
            <a:r>
              <a:rPr lang="en-US" b="1" dirty="0"/>
              <a:t>File &gt;&gt;&gt; New File</a:t>
            </a:r>
            <a:r>
              <a:rPr lang="en-US" dirty="0"/>
              <a:t> to create a new script</a:t>
            </a:r>
          </a:p>
          <a:p>
            <a:pPr lvl="1"/>
            <a:r>
              <a:rPr lang="en-US" dirty="0"/>
              <a:t>2. In your script, write: </a:t>
            </a:r>
            <a:r>
              <a:rPr lang="en-US" b="1" dirty="0"/>
              <a:t>print(“Hello!”) </a:t>
            </a:r>
            <a:endParaRPr lang="en-US" dirty="0"/>
          </a:p>
          <a:p>
            <a:pPr lvl="1"/>
            <a:r>
              <a:rPr lang="en-US" dirty="0"/>
              <a:t>3. Go to </a:t>
            </a:r>
            <a:r>
              <a:rPr lang="en-US" b="1" dirty="0"/>
              <a:t>File &gt;&gt;&gt; Save As…</a:t>
            </a:r>
            <a:r>
              <a:rPr lang="en-US" dirty="0"/>
              <a:t> to save your script. Choose a location and a name. Be sure it saves as a .</a:t>
            </a:r>
            <a:r>
              <a:rPr lang="en-US" dirty="0" err="1"/>
              <a:t>py</a:t>
            </a:r>
            <a:r>
              <a:rPr lang="en-US" dirty="0"/>
              <a:t> file extension</a:t>
            </a:r>
          </a:p>
          <a:p>
            <a:pPr lvl="1"/>
            <a:r>
              <a:rPr lang="en-US" dirty="0"/>
              <a:t>4. Go to </a:t>
            </a:r>
            <a:r>
              <a:rPr lang="en-US" b="1" dirty="0"/>
              <a:t>Run &gt;&gt;&gt; Run Module</a:t>
            </a:r>
            <a:r>
              <a:rPr lang="en-US" dirty="0"/>
              <a:t> to run your script. The Python shell will reopen and display: “Hello!” </a:t>
            </a:r>
          </a:p>
        </p:txBody>
      </p:sp>
      <p:sp>
        <p:nvSpPr>
          <p:cNvPr id="7" name="Footer Placeholder 6">
            <a:extLst>
              <a:ext uri="{FF2B5EF4-FFF2-40B4-BE49-F238E27FC236}">
                <a16:creationId xmlns:a16="http://schemas.microsoft.com/office/drawing/2014/main" id="{7574B141-231A-F2A5-2FE3-DA4A948D5FCB}"/>
              </a:ext>
            </a:extLst>
          </p:cNvPr>
          <p:cNvSpPr>
            <a:spLocks noGrp="1"/>
          </p:cNvSpPr>
          <p:nvPr>
            <p:ph type="ftr" sz="quarter" idx="11"/>
          </p:nvPr>
        </p:nvSpPr>
        <p:spPr/>
        <p:txBody>
          <a:bodyPr/>
          <a:lstStyle/>
          <a:p>
            <a:r>
              <a:rPr lang="en-US"/>
              <a:t>Nasrin Akter</a:t>
            </a:r>
          </a:p>
        </p:txBody>
      </p:sp>
      <p:sp>
        <p:nvSpPr>
          <p:cNvPr id="8" name="Date Placeholder 7">
            <a:extLst>
              <a:ext uri="{FF2B5EF4-FFF2-40B4-BE49-F238E27FC236}">
                <a16:creationId xmlns:a16="http://schemas.microsoft.com/office/drawing/2014/main" id="{43BE2D9B-BF70-7A9C-B5AA-DD4257D564B4}"/>
              </a:ext>
            </a:extLst>
          </p:cNvPr>
          <p:cNvSpPr>
            <a:spLocks noGrp="1"/>
          </p:cNvSpPr>
          <p:nvPr>
            <p:ph type="dt" sz="half" idx="10"/>
          </p:nvPr>
        </p:nvSpPr>
        <p:spPr/>
        <p:txBody>
          <a:bodyPr/>
          <a:lstStyle/>
          <a:p>
            <a:fld id="{27C75357-484B-4EB3-8A3D-3A23B6F767BD}" type="datetime1">
              <a:rPr lang="en-US" smtClean="0"/>
              <a:t>7/14/2023</a:t>
            </a:fld>
            <a:endParaRPr lang="en-US"/>
          </a:p>
        </p:txBody>
      </p:sp>
      <p:sp>
        <p:nvSpPr>
          <p:cNvPr id="9" name="Slide Number Placeholder 8">
            <a:extLst>
              <a:ext uri="{FF2B5EF4-FFF2-40B4-BE49-F238E27FC236}">
                <a16:creationId xmlns:a16="http://schemas.microsoft.com/office/drawing/2014/main" id="{77971F23-F210-8C43-6F5E-29B52125A94A}"/>
              </a:ext>
            </a:extLst>
          </p:cNvPr>
          <p:cNvSpPr>
            <a:spLocks noGrp="1"/>
          </p:cNvSpPr>
          <p:nvPr>
            <p:ph type="sldNum" sz="quarter" idx="12"/>
          </p:nvPr>
        </p:nvSpPr>
        <p:spPr/>
        <p:txBody>
          <a:bodyPr/>
          <a:lstStyle/>
          <a:p>
            <a:fld id="{5705F9E9-D8A3-42F1-8BB5-75D76391D328}" type="slidenum">
              <a:rPr lang="en-US" smtClean="0"/>
              <a:t>24</a:t>
            </a:fld>
            <a:endParaRPr lang="en-US"/>
          </a:p>
        </p:txBody>
      </p:sp>
    </p:spTree>
    <p:extLst>
      <p:ext uri="{BB962C8B-B14F-4D97-AF65-F5344CB8AC3E}">
        <p14:creationId xmlns:p14="http://schemas.microsoft.com/office/powerpoint/2010/main" val="36204125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327C8B-F68D-87F0-9567-FE35FFF6FBC2}"/>
              </a:ext>
            </a:extLst>
          </p:cNvPr>
          <p:cNvSpPr>
            <a:spLocks noGrp="1"/>
          </p:cNvSpPr>
          <p:nvPr>
            <p:ph type="title" idx="4294967295"/>
          </p:nvPr>
        </p:nvSpPr>
        <p:spPr>
          <a:xfrm>
            <a:off x="838200" y="136525"/>
            <a:ext cx="10515600" cy="1325563"/>
          </a:xfrm>
        </p:spPr>
        <p:txBody>
          <a:bodyPr vert="horz" lIns="91440" tIns="45720" rIns="91440" bIns="45720" rtlCol="0" anchor="ctr">
            <a:normAutofit/>
          </a:bodyPr>
          <a:lstStyle/>
          <a:p>
            <a:r>
              <a:rPr lang="en-US" sz="4267" b="1" dirty="0">
                <a:solidFill>
                  <a:schemeClr val="dk2"/>
                </a:solidFill>
                <a:latin typeface="Helvetica Neue"/>
              </a:rPr>
              <a:t>Comments and Docstrings</a:t>
            </a:r>
          </a:p>
        </p:txBody>
      </p:sp>
      <p:sp>
        <p:nvSpPr>
          <p:cNvPr id="3" name="Content Placeholder 2">
            <a:extLst>
              <a:ext uri="{FF2B5EF4-FFF2-40B4-BE49-F238E27FC236}">
                <a16:creationId xmlns:a16="http://schemas.microsoft.com/office/drawing/2014/main" id="{6D2D2865-DC7E-971D-FF1E-35A6B12E6879}"/>
              </a:ext>
            </a:extLst>
          </p:cNvPr>
          <p:cNvSpPr>
            <a:spLocks noGrp="1"/>
          </p:cNvSpPr>
          <p:nvPr>
            <p:ph idx="4294967295"/>
          </p:nvPr>
        </p:nvSpPr>
        <p:spPr>
          <a:xfrm>
            <a:off x="838200" y="1825625"/>
            <a:ext cx="10515600" cy="4351338"/>
          </a:xfrm>
        </p:spPr>
        <p:txBody>
          <a:bodyPr/>
          <a:lstStyle/>
          <a:p>
            <a:pPr marL="0" indent="0">
              <a:buNone/>
            </a:pPr>
            <a:r>
              <a:rPr lang="en-US" dirty="0"/>
              <a:t>Programming Best Practices: Commenting and Clarity</a:t>
            </a:r>
          </a:p>
          <a:p>
            <a:r>
              <a:rPr lang="en-US" dirty="0"/>
              <a:t>The top priority is making your program easy to understand</a:t>
            </a:r>
          </a:p>
          <a:p>
            <a:pPr lvl="1"/>
            <a:r>
              <a:rPr lang="en-US" dirty="0"/>
              <a:t>Makes it possible to verify correct outputs</a:t>
            </a:r>
          </a:p>
          <a:p>
            <a:pPr lvl="1"/>
            <a:r>
              <a:rPr lang="en-US" dirty="0"/>
              <a:t>Simplifies modifying and updating </a:t>
            </a:r>
          </a:p>
          <a:p>
            <a:pPr lvl="1"/>
            <a:r>
              <a:rPr lang="en-US" dirty="0"/>
              <a:t>Promotes reuse and sharing </a:t>
            </a:r>
          </a:p>
          <a:p>
            <a:r>
              <a:rPr lang="en-US" dirty="0"/>
              <a:t>Requirements</a:t>
            </a:r>
          </a:p>
          <a:p>
            <a:pPr lvl="1"/>
            <a:r>
              <a:rPr lang="en-US" u="sng" dirty="0"/>
              <a:t>Docstrings:</a:t>
            </a:r>
            <a:r>
              <a:rPr lang="en-US" dirty="0"/>
              <a:t> Block quotes with triple quotation marks are called docstrings. They are used in the interpreter to provide help. </a:t>
            </a:r>
          </a:p>
          <a:p>
            <a:pPr lvl="1"/>
            <a:r>
              <a:rPr lang="en-US" u="sng" dirty="0"/>
              <a:t>Comments:</a:t>
            </a:r>
            <a:r>
              <a:rPr lang="en-US" dirty="0"/>
              <a:t> Introduced by using the # symbol. Use comments to describe the steps in your program, helpful notes or clarification, and titles. </a:t>
            </a:r>
            <a:endParaRPr lang="en-US" u="sng" dirty="0"/>
          </a:p>
        </p:txBody>
      </p:sp>
      <p:sp>
        <p:nvSpPr>
          <p:cNvPr id="7" name="Footer Placeholder 6">
            <a:extLst>
              <a:ext uri="{FF2B5EF4-FFF2-40B4-BE49-F238E27FC236}">
                <a16:creationId xmlns:a16="http://schemas.microsoft.com/office/drawing/2014/main" id="{E8080D0A-A73E-500F-B076-01763694519F}"/>
              </a:ext>
            </a:extLst>
          </p:cNvPr>
          <p:cNvSpPr>
            <a:spLocks noGrp="1"/>
          </p:cNvSpPr>
          <p:nvPr>
            <p:ph type="ftr" sz="quarter" idx="11"/>
          </p:nvPr>
        </p:nvSpPr>
        <p:spPr/>
        <p:txBody>
          <a:bodyPr/>
          <a:lstStyle/>
          <a:p>
            <a:r>
              <a:rPr lang="en-US"/>
              <a:t>Nasrin Akter</a:t>
            </a:r>
          </a:p>
        </p:txBody>
      </p:sp>
      <p:sp>
        <p:nvSpPr>
          <p:cNvPr id="8" name="Date Placeholder 7">
            <a:extLst>
              <a:ext uri="{FF2B5EF4-FFF2-40B4-BE49-F238E27FC236}">
                <a16:creationId xmlns:a16="http://schemas.microsoft.com/office/drawing/2014/main" id="{9D42BD50-0F4C-7B0B-BFA4-1352250FE96B}"/>
              </a:ext>
            </a:extLst>
          </p:cNvPr>
          <p:cNvSpPr>
            <a:spLocks noGrp="1"/>
          </p:cNvSpPr>
          <p:nvPr>
            <p:ph type="dt" sz="half" idx="10"/>
          </p:nvPr>
        </p:nvSpPr>
        <p:spPr/>
        <p:txBody>
          <a:bodyPr/>
          <a:lstStyle/>
          <a:p>
            <a:fld id="{9CD156CC-AD11-4436-8942-4BE0C132D77E}" type="datetime1">
              <a:rPr lang="en-US" smtClean="0"/>
              <a:t>7/14/2023</a:t>
            </a:fld>
            <a:endParaRPr lang="en-US"/>
          </a:p>
        </p:txBody>
      </p:sp>
      <p:sp>
        <p:nvSpPr>
          <p:cNvPr id="9" name="Slide Number Placeholder 8">
            <a:extLst>
              <a:ext uri="{FF2B5EF4-FFF2-40B4-BE49-F238E27FC236}">
                <a16:creationId xmlns:a16="http://schemas.microsoft.com/office/drawing/2014/main" id="{54ECC303-48C8-5416-F0BB-4C4E668EACA2}"/>
              </a:ext>
            </a:extLst>
          </p:cNvPr>
          <p:cNvSpPr>
            <a:spLocks noGrp="1"/>
          </p:cNvSpPr>
          <p:nvPr>
            <p:ph type="sldNum" sz="quarter" idx="12"/>
          </p:nvPr>
        </p:nvSpPr>
        <p:spPr/>
        <p:txBody>
          <a:bodyPr/>
          <a:lstStyle/>
          <a:p>
            <a:fld id="{5705F9E9-D8A3-42F1-8BB5-75D76391D328}" type="slidenum">
              <a:rPr lang="en-US" smtClean="0"/>
              <a:t>25</a:t>
            </a:fld>
            <a:endParaRPr lang="en-US"/>
          </a:p>
        </p:txBody>
      </p:sp>
    </p:spTree>
    <p:extLst>
      <p:ext uri="{BB962C8B-B14F-4D97-AF65-F5344CB8AC3E}">
        <p14:creationId xmlns:p14="http://schemas.microsoft.com/office/powerpoint/2010/main" val="35193154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FA6E96-2D25-3233-274D-E3807E4BFC47}"/>
              </a:ext>
            </a:extLst>
          </p:cNvPr>
          <p:cNvSpPr>
            <a:spLocks noGrp="1"/>
          </p:cNvSpPr>
          <p:nvPr>
            <p:ph type="title" idx="4294967295"/>
          </p:nvPr>
        </p:nvSpPr>
        <p:spPr>
          <a:xfrm>
            <a:off x="852054" y="-58052"/>
            <a:ext cx="10515600" cy="1325563"/>
          </a:xfrm>
        </p:spPr>
        <p:txBody>
          <a:bodyPr vert="horz" lIns="91440" tIns="45720" rIns="91440" bIns="45720" rtlCol="0" anchor="ctr">
            <a:normAutofit/>
          </a:bodyPr>
          <a:lstStyle/>
          <a:p>
            <a:r>
              <a:rPr lang="en-US" sz="4267" b="1" dirty="0">
                <a:solidFill>
                  <a:schemeClr val="dk2"/>
                </a:solidFill>
                <a:latin typeface="Helvetica Neue"/>
              </a:rPr>
              <a:t>Comments and Docstrings </a:t>
            </a:r>
          </a:p>
        </p:txBody>
      </p:sp>
      <p:sp>
        <p:nvSpPr>
          <p:cNvPr id="3" name="Content Placeholder 2">
            <a:extLst>
              <a:ext uri="{FF2B5EF4-FFF2-40B4-BE49-F238E27FC236}">
                <a16:creationId xmlns:a16="http://schemas.microsoft.com/office/drawing/2014/main" id="{A0B838F3-A62C-9221-2F25-40F7A54DF676}"/>
              </a:ext>
            </a:extLst>
          </p:cNvPr>
          <p:cNvSpPr>
            <a:spLocks noGrp="1"/>
          </p:cNvSpPr>
          <p:nvPr>
            <p:ph idx="4294967295"/>
          </p:nvPr>
        </p:nvSpPr>
        <p:spPr>
          <a:xfrm>
            <a:off x="838200" y="1825625"/>
            <a:ext cx="10515600" cy="4351338"/>
          </a:xfrm>
        </p:spPr>
        <p:txBody>
          <a:bodyPr/>
          <a:lstStyle/>
          <a:p>
            <a:r>
              <a:rPr lang="en-US" dirty="0"/>
              <a:t>Comments</a:t>
            </a:r>
          </a:p>
          <a:p>
            <a:endParaRPr lang="en-US" dirty="0"/>
          </a:p>
          <a:p>
            <a:pPr marL="0" indent="0">
              <a:buNone/>
            </a:pPr>
            <a:endParaRPr lang="en-US" dirty="0"/>
          </a:p>
          <a:p>
            <a:endParaRPr lang="en-US" dirty="0"/>
          </a:p>
          <a:p>
            <a:r>
              <a:rPr lang="en-US" dirty="0"/>
              <a:t>Docstrings </a:t>
            </a:r>
          </a:p>
        </p:txBody>
      </p:sp>
      <p:cxnSp>
        <p:nvCxnSpPr>
          <p:cNvPr id="11" name="Straight Arrow Connector 10">
            <a:extLst>
              <a:ext uri="{FF2B5EF4-FFF2-40B4-BE49-F238E27FC236}">
                <a16:creationId xmlns:a16="http://schemas.microsoft.com/office/drawing/2014/main" id="{080C4A83-235E-6A17-A7A7-11D24852FA3E}"/>
              </a:ext>
            </a:extLst>
          </p:cNvPr>
          <p:cNvCxnSpPr/>
          <p:nvPr/>
        </p:nvCxnSpPr>
        <p:spPr>
          <a:xfrm>
            <a:off x="6558968" y="5106080"/>
            <a:ext cx="129969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27A298A-6DB9-D306-A7E6-E50A8E3F9D48}"/>
              </a:ext>
            </a:extLst>
          </p:cNvPr>
          <p:cNvCxnSpPr/>
          <p:nvPr/>
        </p:nvCxnSpPr>
        <p:spPr>
          <a:xfrm>
            <a:off x="203200" y="3676073"/>
            <a:ext cx="11813309" cy="0"/>
          </a:xfrm>
          <a:prstGeom prst="line">
            <a:avLst/>
          </a:prstGeom>
          <a:ln w="12700"/>
        </p:spPr>
        <p:style>
          <a:lnRef idx="1">
            <a:schemeClr val="dk1"/>
          </a:lnRef>
          <a:fillRef idx="0">
            <a:schemeClr val="dk1"/>
          </a:fillRef>
          <a:effectRef idx="0">
            <a:schemeClr val="dk1"/>
          </a:effectRef>
          <a:fontRef idx="minor">
            <a:schemeClr val="tx1"/>
          </a:fontRef>
        </p:style>
      </p:cxnSp>
      <p:sp>
        <p:nvSpPr>
          <p:cNvPr id="10" name="Footer Placeholder 9">
            <a:extLst>
              <a:ext uri="{FF2B5EF4-FFF2-40B4-BE49-F238E27FC236}">
                <a16:creationId xmlns:a16="http://schemas.microsoft.com/office/drawing/2014/main" id="{C12B1D0D-A5D0-2948-4120-C1FA6F3B3B12}"/>
              </a:ext>
            </a:extLst>
          </p:cNvPr>
          <p:cNvSpPr>
            <a:spLocks noGrp="1"/>
          </p:cNvSpPr>
          <p:nvPr>
            <p:ph type="ftr" sz="quarter" idx="11"/>
          </p:nvPr>
        </p:nvSpPr>
        <p:spPr/>
        <p:txBody>
          <a:bodyPr/>
          <a:lstStyle/>
          <a:p>
            <a:r>
              <a:rPr lang="en-US"/>
              <a:t>Nasrin Akter</a:t>
            </a:r>
          </a:p>
        </p:txBody>
      </p:sp>
      <p:sp>
        <p:nvSpPr>
          <p:cNvPr id="12" name="Date Placeholder 11">
            <a:extLst>
              <a:ext uri="{FF2B5EF4-FFF2-40B4-BE49-F238E27FC236}">
                <a16:creationId xmlns:a16="http://schemas.microsoft.com/office/drawing/2014/main" id="{65565955-13F8-5D74-9D44-CA2366041CB4}"/>
              </a:ext>
            </a:extLst>
          </p:cNvPr>
          <p:cNvSpPr>
            <a:spLocks noGrp="1"/>
          </p:cNvSpPr>
          <p:nvPr>
            <p:ph type="dt" sz="half" idx="10"/>
          </p:nvPr>
        </p:nvSpPr>
        <p:spPr/>
        <p:txBody>
          <a:bodyPr/>
          <a:lstStyle/>
          <a:p>
            <a:fld id="{5A37DB95-1002-433C-9C03-2846E949D93A}" type="datetime1">
              <a:rPr lang="en-US" smtClean="0"/>
              <a:t>7/14/2023</a:t>
            </a:fld>
            <a:endParaRPr lang="en-US"/>
          </a:p>
        </p:txBody>
      </p:sp>
      <p:sp>
        <p:nvSpPr>
          <p:cNvPr id="13" name="Slide Number Placeholder 12">
            <a:extLst>
              <a:ext uri="{FF2B5EF4-FFF2-40B4-BE49-F238E27FC236}">
                <a16:creationId xmlns:a16="http://schemas.microsoft.com/office/drawing/2014/main" id="{0B7B9326-6E92-B8A9-BB30-ED2AEE0AA3FB}"/>
              </a:ext>
            </a:extLst>
          </p:cNvPr>
          <p:cNvSpPr>
            <a:spLocks noGrp="1"/>
          </p:cNvSpPr>
          <p:nvPr>
            <p:ph type="sldNum" sz="quarter" idx="12"/>
          </p:nvPr>
        </p:nvSpPr>
        <p:spPr/>
        <p:txBody>
          <a:bodyPr/>
          <a:lstStyle/>
          <a:p>
            <a:fld id="{5705F9E9-D8A3-42F1-8BB5-75D76391D328}" type="slidenum">
              <a:rPr lang="en-US" smtClean="0"/>
              <a:t>26</a:t>
            </a:fld>
            <a:endParaRPr lang="en-US"/>
          </a:p>
        </p:txBody>
      </p:sp>
      <p:pic>
        <p:nvPicPr>
          <p:cNvPr id="16" name="Picture 15">
            <a:extLst>
              <a:ext uri="{FF2B5EF4-FFF2-40B4-BE49-F238E27FC236}">
                <a16:creationId xmlns:a16="http://schemas.microsoft.com/office/drawing/2014/main" id="{4A3113D8-633B-5268-3D6F-C91D1D55A70C}"/>
              </a:ext>
            </a:extLst>
          </p:cNvPr>
          <p:cNvPicPr>
            <a:picLocks noChangeAspect="1"/>
          </p:cNvPicPr>
          <p:nvPr/>
        </p:nvPicPr>
        <p:blipFill>
          <a:blip r:embed="rId2"/>
          <a:stretch>
            <a:fillRect/>
          </a:stretch>
        </p:blipFill>
        <p:spPr>
          <a:xfrm>
            <a:off x="5572013" y="1041206"/>
            <a:ext cx="3984111" cy="2545173"/>
          </a:xfrm>
          <a:prstGeom prst="rect">
            <a:avLst/>
          </a:prstGeom>
        </p:spPr>
      </p:pic>
      <p:pic>
        <p:nvPicPr>
          <p:cNvPr id="18" name="Picture 17">
            <a:extLst>
              <a:ext uri="{FF2B5EF4-FFF2-40B4-BE49-F238E27FC236}">
                <a16:creationId xmlns:a16="http://schemas.microsoft.com/office/drawing/2014/main" id="{DA82E8FF-6504-2993-4A42-0ECAABB1E8A7}"/>
              </a:ext>
            </a:extLst>
          </p:cNvPr>
          <p:cNvPicPr>
            <a:picLocks noChangeAspect="1"/>
          </p:cNvPicPr>
          <p:nvPr/>
        </p:nvPicPr>
        <p:blipFill>
          <a:blip r:embed="rId3"/>
          <a:stretch>
            <a:fillRect/>
          </a:stretch>
        </p:blipFill>
        <p:spPr>
          <a:xfrm>
            <a:off x="1181410" y="4514874"/>
            <a:ext cx="5321573" cy="1225613"/>
          </a:xfrm>
          <a:prstGeom prst="rect">
            <a:avLst/>
          </a:prstGeom>
        </p:spPr>
      </p:pic>
      <p:pic>
        <p:nvPicPr>
          <p:cNvPr id="20" name="Picture 19">
            <a:extLst>
              <a:ext uri="{FF2B5EF4-FFF2-40B4-BE49-F238E27FC236}">
                <a16:creationId xmlns:a16="http://schemas.microsoft.com/office/drawing/2014/main" id="{574AE237-26D6-27E0-85B2-0628C7242F69}"/>
              </a:ext>
            </a:extLst>
          </p:cNvPr>
          <p:cNvPicPr>
            <a:picLocks noChangeAspect="1"/>
          </p:cNvPicPr>
          <p:nvPr/>
        </p:nvPicPr>
        <p:blipFill>
          <a:blip r:embed="rId4"/>
          <a:stretch>
            <a:fillRect/>
          </a:stretch>
        </p:blipFill>
        <p:spPr>
          <a:xfrm>
            <a:off x="7914646" y="4514877"/>
            <a:ext cx="3713809" cy="1225610"/>
          </a:xfrm>
          <a:prstGeom prst="rect">
            <a:avLst/>
          </a:prstGeom>
        </p:spPr>
      </p:pic>
    </p:spTree>
    <p:extLst>
      <p:ext uri="{BB962C8B-B14F-4D97-AF65-F5344CB8AC3E}">
        <p14:creationId xmlns:p14="http://schemas.microsoft.com/office/powerpoint/2010/main" val="31278676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21006F-C125-79CF-C60A-FA19E4CC7CAA}"/>
              </a:ext>
            </a:extLst>
          </p:cNvPr>
          <p:cNvSpPr>
            <a:spLocks noGrp="1"/>
          </p:cNvSpPr>
          <p:nvPr>
            <p:ph type="title" idx="4294967295"/>
          </p:nvPr>
        </p:nvSpPr>
        <p:spPr>
          <a:xfrm>
            <a:off x="838200" y="229897"/>
            <a:ext cx="10515600" cy="1325563"/>
          </a:xfrm>
        </p:spPr>
        <p:txBody>
          <a:bodyPr vert="horz" lIns="91440" tIns="45720" rIns="91440" bIns="45720" rtlCol="0" anchor="ctr">
            <a:normAutofit/>
          </a:bodyPr>
          <a:lstStyle/>
          <a:p>
            <a:r>
              <a:rPr lang="en-US" sz="4267" b="1" dirty="0">
                <a:solidFill>
                  <a:schemeClr val="dk2"/>
                </a:solidFill>
                <a:latin typeface="Helvetica Neue"/>
              </a:rPr>
              <a:t>Variables</a:t>
            </a:r>
          </a:p>
        </p:txBody>
      </p:sp>
      <p:pic>
        <p:nvPicPr>
          <p:cNvPr id="4" name="Picture 2" descr="Python Variables - Time to level up your coding skills - TechVidvan">
            <a:extLst>
              <a:ext uri="{FF2B5EF4-FFF2-40B4-BE49-F238E27FC236}">
                <a16:creationId xmlns:a16="http://schemas.microsoft.com/office/drawing/2014/main" id="{2F283D1A-7AC6-90F1-88B7-B16BCDA594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44235" y="1362954"/>
            <a:ext cx="8903529" cy="4661986"/>
          </a:xfrm>
          <a:prstGeom prst="rect">
            <a:avLst/>
          </a:prstGeom>
          <a:noFill/>
          <a:extLst>
            <a:ext uri="{909E8E84-426E-40DD-AFC4-6F175D3DCCD1}">
              <a14:hiddenFill xmlns:a14="http://schemas.microsoft.com/office/drawing/2010/main">
                <a:solidFill>
                  <a:srgbClr val="FFFFFF"/>
                </a:solidFill>
              </a14:hiddenFill>
            </a:ext>
          </a:extLst>
        </p:spPr>
      </p:pic>
      <p:sp>
        <p:nvSpPr>
          <p:cNvPr id="7" name="Footer Placeholder 6">
            <a:extLst>
              <a:ext uri="{FF2B5EF4-FFF2-40B4-BE49-F238E27FC236}">
                <a16:creationId xmlns:a16="http://schemas.microsoft.com/office/drawing/2014/main" id="{5CF46373-2F0B-0974-03C0-736EB19CC29E}"/>
              </a:ext>
            </a:extLst>
          </p:cNvPr>
          <p:cNvSpPr>
            <a:spLocks noGrp="1"/>
          </p:cNvSpPr>
          <p:nvPr>
            <p:ph type="ftr" sz="quarter" idx="11"/>
          </p:nvPr>
        </p:nvSpPr>
        <p:spPr/>
        <p:txBody>
          <a:bodyPr/>
          <a:lstStyle/>
          <a:p>
            <a:r>
              <a:rPr lang="en-US"/>
              <a:t>Nasrin Akter</a:t>
            </a:r>
          </a:p>
        </p:txBody>
      </p:sp>
      <p:sp>
        <p:nvSpPr>
          <p:cNvPr id="8" name="Date Placeholder 7">
            <a:extLst>
              <a:ext uri="{FF2B5EF4-FFF2-40B4-BE49-F238E27FC236}">
                <a16:creationId xmlns:a16="http://schemas.microsoft.com/office/drawing/2014/main" id="{875BB3FB-B122-413C-1966-CE88EF9189DC}"/>
              </a:ext>
            </a:extLst>
          </p:cNvPr>
          <p:cNvSpPr>
            <a:spLocks noGrp="1"/>
          </p:cNvSpPr>
          <p:nvPr>
            <p:ph type="dt" sz="half" idx="10"/>
          </p:nvPr>
        </p:nvSpPr>
        <p:spPr/>
        <p:txBody>
          <a:bodyPr/>
          <a:lstStyle/>
          <a:p>
            <a:fld id="{A8FE4B32-E8B5-434E-9FE3-7EDE470D3053}" type="datetime1">
              <a:rPr lang="en-US" smtClean="0"/>
              <a:t>7/14/2023</a:t>
            </a:fld>
            <a:endParaRPr lang="en-US"/>
          </a:p>
        </p:txBody>
      </p:sp>
      <p:sp>
        <p:nvSpPr>
          <p:cNvPr id="9" name="Slide Number Placeholder 8">
            <a:extLst>
              <a:ext uri="{FF2B5EF4-FFF2-40B4-BE49-F238E27FC236}">
                <a16:creationId xmlns:a16="http://schemas.microsoft.com/office/drawing/2014/main" id="{FE6A5175-ACF4-C346-A839-B47F06C4F5F2}"/>
              </a:ext>
            </a:extLst>
          </p:cNvPr>
          <p:cNvSpPr>
            <a:spLocks noGrp="1"/>
          </p:cNvSpPr>
          <p:nvPr>
            <p:ph type="sldNum" sz="quarter" idx="12"/>
          </p:nvPr>
        </p:nvSpPr>
        <p:spPr/>
        <p:txBody>
          <a:bodyPr/>
          <a:lstStyle/>
          <a:p>
            <a:fld id="{5705F9E9-D8A3-42F1-8BB5-75D76391D328}" type="slidenum">
              <a:rPr lang="en-US" smtClean="0"/>
              <a:t>27</a:t>
            </a:fld>
            <a:endParaRPr lang="en-US"/>
          </a:p>
        </p:txBody>
      </p:sp>
    </p:spTree>
    <p:extLst>
      <p:ext uri="{BB962C8B-B14F-4D97-AF65-F5344CB8AC3E}">
        <p14:creationId xmlns:p14="http://schemas.microsoft.com/office/powerpoint/2010/main" val="419403855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73FDC9-EECD-3BF8-83FD-C3D78B044AD8}"/>
              </a:ext>
            </a:extLst>
          </p:cNvPr>
          <p:cNvSpPr>
            <a:spLocks noGrp="1"/>
          </p:cNvSpPr>
          <p:nvPr>
            <p:ph type="title" idx="4294967295"/>
          </p:nvPr>
        </p:nvSpPr>
        <p:spPr>
          <a:xfrm>
            <a:off x="838200" y="365125"/>
            <a:ext cx="10515600" cy="1325563"/>
          </a:xfrm>
        </p:spPr>
        <p:txBody>
          <a:bodyPr vert="horz" lIns="91440" tIns="45720" rIns="91440" bIns="45720" rtlCol="0" anchor="ctr">
            <a:normAutofit/>
          </a:bodyPr>
          <a:lstStyle/>
          <a:p>
            <a:r>
              <a:rPr lang="en-US" sz="4267" b="1" dirty="0">
                <a:solidFill>
                  <a:schemeClr val="dk2"/>
                </a:solidFill>
                <a:latin typeface="Helvetica Neue"/>
              </a:rPr>
              <a:t>Variables</a:t>
            </a:r>
          </a:p>
        </p:txBody>
      </p:sp>
      <p:sp>
        <p:nvSpPr>
          <p:cNvPr id="3" name="Content Placeholder 2">
            <a:extLst>
              <a:ext uri="{FF2B5EF4-FFF2-40B4-BE49-F238E27FC236}">
                <a16:creationId xmlns:a16="http://schemas.microsoft.com/office/drawing/2014/main" id="{AE820791-5AFD-DE0D-EA76-80F6F4C2DA75}"/>
              </a:ext>
            </a:extLst>
          </p:cNvPr>
          <p:cNvSpPr>
            <a:spLocks noGrp="1"/>
          </p:cNvSpPr>
          <p:nvPr>
            <p:ph idx="4294967295"/>
          </p:nvPr>
        </p:nvSpPr>
        <p:spPr>
          <a:xfrm>
            <a:off x="838200" y="1355546"/>
            <a:ext cx="10515600" cy="4667250"/>
          </a:xfrm>
        </p:spPr>
        <p:txBody>
          <a:bodyPr>
            <a:normAutofit/>
          </a:bodyPr>
          <a:lstStyle/>
          <a:p>
            <a:r>
              <a:rPr lang="en-US" dirty="0"/>
              <a:t>A variable is a value you can change and access throughout your script </a:t>
            </a:r>
            <a:r>
              <a:rPr lang="en-US" i="1" dirty="0"/>
              <a:t>(variables are just names) </a:t>
            </a:r>
          </a:p>
          <a:p>
            <a:r>
              <a:rPr lang="en-US" dirty="0"/>
              <a:t>Variable names can only contain these characters: </a:t>
            </a:r>
          </a:p>
          <a:p>
            <a:pPr lvl="1"/>
            <a:r>
              <a:rPr lang="en-US" dirty="0"/>
              <a:t>Lowercase letters </a:t>
            </a:r>
          </a:p>
          <a:p>
            <a:pPr lvl="1"/>
            <a:r>
              <a:rPr lang="en-US" dirty="0"/>
              <a:t>Uppercase letters</a:t>
            </a:r>
          </a:p>
          <a:p>
            <a:pPr lvl="1"/>
            <a:r>
              <a:rPr lang="en-US" dirty="0"/>
              <a:t>Digits (0 through 9) </a:t>
            </a:r>
          </a:p>
          <a:p>
            <a:pPr lvl="1"/>
            <a:r>
              <a:rPr lang="en-US" dirty="0"/>
              <a:t>Underscore(_) </a:t>
            </a:r>
          </a:p>
          <a:p>
            <a:r>
              <a:rPr lang="en-US" dirty="0"/>
              <a:t>Names cannot begin with a digit</a:t>
            </a:r>
          </a:p>
          <a:p>
            <a:pPr lvl="1"/>
            <a:r>
              <a:rPr lang="en-US" dirty="0"/>
              <a:t>1</a:t>
            </a:r>
          </a:p>
          <a:p>
            <a:pPr lvl="1"/>
            <a:r>
              <a:rPr lang="en-US" dirty="0"/>
              <a:t>1a</a:t>
            </a:r>
          </a:p>
          <a:p>
            <a:pPr lvl="1"/>
            <a:r>
              <a:rPr lang="en-US" dirty="0"/>
              <a:t>1_ </a:t>
            </a:r>
          </a:p>
        </p:txBody>
      </p:sp>
      <p:sp>
        <p:nvSpPr>
          <p:cNvPr id="4" name="&quot;Not Allowed&quot; Symbol 3">
            <a:extLst>
              <a:ext uri="{FF2B5EF4-FFF2-40B4-BE49-F238E27FC236}">
                <a16:creationId xmlns:a16="http://schemas.microsoft.com/office/drawing/2014/main" id="{418C3653-2558-4F66-A4F3-E8E31B816646}"/>
              </a:ext>
            </a:extLst>
          </p:cNvPr>
          <p:cNvSpPr/>
          <p:nvPr/>
        </p:nvSpPr>
        <p:spPr>
          <a:xfrm>
            <a:off x="2320925" y="4807397"/>
            <a:ext cx="1260475" cy="1260475"/>
          </a:xfrm>
          <a:prstGeom prst="noSmoking">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Footer Placeholder 7">
            <a:extLst>
              <a:ext uri="{FF2B5EF4-FFF2-40B4-BE49-F238E27FC236}">
                <a16:creationId xmlns:a16="http://schemas.microsoft.com/office/drawing/2014/main" id="{092E8CA5-F8A6-A10C-60A2-5A4D09F9032F}"/>
              </a:ext>
            </a:extLst>
          </p:cNvPr>
          <p:cNvSpPr>
            <a:spLocks noGrp="1"/>
          </p:cNvSpPr>
          <p:nvPr>
            <p:ph type="ftr" sz="quarter" idx="11"/>
          </p:nvPr>
        </p:nvSpPr>
        <p:spPr/>
        <p:txBody>
          <a:bodyPr/>
          <a:lstStyle/>
          <a:p>
            <a:r>
              <a:rPr lang="en-US"/>
              <a:t>Nasrin Akter</a:t>
            </a:r>
          </a:p>
        </p:txBody>
      </p:sp>
      <p:sp>
        <p:nvSpPr>
          <p:cNvPr id="9" name="Date Placeholder 8">
            <a:extLst>
              <a:ext uri="{FF2B5EF4-FFF2-40B4-BE49-F238E27FC236}">
                <a16:creationId xmlns:a16="http://schemas.microsoft.com/office/drawing/2014/main" id="{C42A6B69-811B-42FF-CCFE-78B9160E6C3D}"/>
              </a:ext>
            </a:extLst>
          </p:cNvPr>
          <p:cNvSpPr>
            <a:spLocks noGrp="1"/>
          </p:cNvSpPr>
          <p:nvPr>
            <p:ph type="dt" sz="half" idx="10"/>
          </p:nvPr>
        </p:nvSpPr>
        <p:spPr/>
        <p:txBody>
          <a:bodyPr/>
          <a:lstStyle/>
          <a:p>
            <a:fld id="{636F4947-3B98-4AC6-B86D-82DA10FFFB11}" type="datetime1">
              <a:rPr lang="en-US" smtClean="0"/>
              <a:t>7/14/2023</a:t>
            </a:fld>
            <a:endParaRPr lang="en-US"/>
          </a:p>
        </p:txBody>
      </p:sp>
      <p:sp>
        <p:nvSpPr>
          <p:cNvPr id="10" name="Slide Number Placeholder 9">
            <a:extLst>
              <a:ext uri="{FF2B5EF4-FFF2-40B4-BE49-F238E27FC236}">
                <a16:creationId xmlns:a16="http://schemas.microsoft.com/office/drawing/2014/main" id="{D94B52F2-A341-653F-DBFA-AF28FD7044A1}"/>
              </a:ext>
            </a:extLst>
          </p:cNvPr>
          <p:cNvSpPr>
            <a:spLocks noGrp="1"/>
          </p:cNvSpPr>
          <p:nvPr>
            <p:ph type="sldNum" sz="quarter" idx="12"/>
          </p:nvPr>
        </p:nvSpPr>
        <p:spPr/>
        <p:txBody>
          <a:bodyPr/>
          <a:lstStyle/>
          <a:p>
            <a:fld id="{5705F9E9-D8A3-42F1-8BB5-75D76391D328}" type="slidenum">
              <a:rPr lang="en-US" smtClean="0"/>
              <a:t>28</a:t>
            </a:fld>
            <a:endParaRPr lang="en-US"/>
          </a:p>
        </p:txBody>
      </p:sp>
    </p:spTree>
    <p:extLst>
      <p:ext uri="{BB962C8B-B14F-4D97-AF65-F5344CB8AC3E}">
        <p14:creationId xmlns:p14="http://schemas.microsoft.com/office/powerpoint/2010/main" val="4893226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8B151F-7B6F-1285-FCBF-1C8FEED24F5D}"/>
              </a:ext>
            </a:extLst>
          </p:cNvPr>
          <p:cNvSpPr>
            <a:spLocks noGrp="1"/>
          </p:cNvSpPr>
          <p:nvPr>
            <p:ph type="title" idx="4294967295"/>
          </p:nvPr>
        </p:nvSpPr>
        <p:spPr>
          <a:xfrm>
            <a:off x="838200" y="136525"/>
            <a:ext cx="10515600" cy="1325563"/>
          </a:xfrm>
        </p:spPr>
        <p:txBody>
          <a:bodyPr vert="horz" lIns="91440" tIns="45720" rIns="91440" bIns="45720" rtlCol="0" anchor="ctr">
            <a:normAutofit/>
          </a:bodyPr>
          <a:lstStyle/>
          <a:p>
            <a:r>
              <a:rPr lang="en-US" sz="4267" b="1" dirty="0">
                <a:solidFill>
                  <a:schemeClr val="dk2"/>
                </a:solidFill>
                <a:latin typeface="Helvetica Neue"/>
              </a:rPr>
              <a:t>Variables: Assign a Variable</a:t>
            </a:r>
          </a:p>
        </p:txBody>
      </p:sp>
      <p:sp>
        <p:nvSpPr>
          <p:cNvPr id="3" name="Content Placeholder 2">
            <a:extLst>
              <a:ext uri="{FF2B5EF4-FFF2-40B4-BE49-F238E27FC236}">
                <a16:creationId xmlns:a16="http://schemas.microsoft.com/office/drawing/2014/main" id="{819CB8A4-EC05-4172-B743-2C25B4761258}"/>
              </a:ext>
            </a:extLst>
          </p:cNvPr>
          <p:cNvSpPr>
            <a:spLocks noGrp="1"/>
          </p:cNvSpPr>
          <p:nvPr>
            <p:ph idx="4294967295"/>
          </p:nvPr>
        </p:nvSpPr>
        <p:spPr>
          <a:xfrm>
            <a:off x="838200" y="1323975"/>
            <a:ext cx="10515600" cy="5032375"/>
          </a:xfrm>
        </p:spPr>
        <p:txBody>
          <a:bodyPr>
            <a:normAutofit lnSpcReduction="10000"/>
          </a:bodyPr>
          <a:lstStyle/>
          <a:p>
            <a:r>
              <a:rPr lang="en-US" dirty="0"/>
              <a:t>The </a:t>
            </a:r>
            <a:r>
              <a:rPr lang="en-US" b="1" dirty="0"/>
              <a:t>assignment operator</a:t>
            </a:r>
            <a:r>
              <a:rPr lang="en-US" dirty="0"/>
              <a:t> is the equal sign ( = ) </a:t>
            </a:r>
          </a:p>
          <a:p>
            <a:r>
              <a:rPr lang="en-US" dirty="0"/>
              <a:t>Pick variable names that are distinct and memorable</a:t>
            </a:r>
          </a:p>
          <a:p>
            <a:pPr lvl="1"/>
            <a:r>
              <a:rPr lang="en-US" dirty="0"/>
              <a:t>course = “Python 101” </a:t>
            </a:r>
          </a:p>
          <a:p>
            <a:pPr lvl="1"/>
            <a:r>
              <a:rPr lang="en-US" dirty="0" err="1"/>
              <a:t>num_students</a:t>
            </a:r>
            <a:r>
              <a:rPr lang="en-US" dirty="0"/>
              <a:t> = 30</a:t>
            </a:r>
          </a:p>
          <a:p>
            <a:pPr lvl="1"/>
            <a:r>
              <a:rPr lang="en-US" dirty="0"/>
              <a:t>greeting = “Hello world” </a:t>
            </a:r>
          </a:p>
          <a:p>
            <a:r>
              <a:rPr lang="en-US" dirty="0"/>
              <a:t>Variables </a:t>
            </a:r>
            <a:r>
              <a:rPr lang="en-US" i="1" dirty="0"/>
              <a:t>are case sensitive</a:t>
            </a:r>
            <a:r>
              <a:rPr lang="en-US" dirty="0"/>
              <a:t> (greeting ≠ Greeting)</a:t>
            </a:r>
          </a:p>
          <a:p>
            <a:r>
              <a:rPr lang="en-US" dirty="0"/>
              <a:t>Mixed case: </a:t>
            </a:r>
          </a:p>
          <a:p>
            <a:pPr lvl="1"/>
            <a:r>
              <a:rPr lang="en-US" dirty="0" err="1"/>
              <a:t>numStudents</a:t>
            </a:r>
            <a:r>
              <a:rPr lang="en-US" dirty="0"/>
              <a:t> = 30</a:t>
            </a:r>
          </a:p>
          <a:p>
            <a:pPr lvl="1"/>
            <a:r>
              <a:rPr lang="en-US" dirty="0" err="1"/>
              <a:t>introPythonCourse</a:t>
            </a:r>
            <a:r>
              <a:rPr lang="en-US" dirty="0"/>
              <a:t> = “This course is a formal introduction to Python” </a:t>
            </a:r>
          </a:p>
          <a:p>
            <a:pPr lvl="1"/>
            <a:r>
              <a:rPr lang="en-US" dirty="0" err="1"/>
              <a:t>listOfNames</a:t>
            </a:r>
            <a:r>
              <a:rPr lang="en-US" dirty="0"/>
              <a:t> = [“Angie”, “Sanjana”] </a:t>
            </a:r>
          </a:p>
          <a:p>
            <a:r>
              <a:rPr lang="en-US" dirty="0"/>
              <a:t>Lower case with underscores*: </a:t>
            </a:r>
          </a:p>
          <a:p>
            <a:pPr lvl="1"/>
            <a:r>
              <a:rPr lang="en-US" dirty="0" err="1"/>
              <a:t>name_of_class</a:t>
            </a:r>
            <a:r>
              <a:rPr lang="en-US" dirty="0"/>
              <a:t> = “Introduction to Python” </a:t>
            </a:r>
          </a:p>
          <a:p>
            <a:pPr lvl="1"/>
            <a:endParaRPr lang="en-US" dirty="0"/>
          </a:p>
        </p:txBody>
      </p:sp>
      <p:sp>
        <p:nvSpPr>
          <p:cNvPr id="7" name="Footer Placeholder 6">
            <a:extLst>
              <a:ext uri="{FF2B5EF4-FFF2-40B4-BE49-F238E27FC236}">
                <a16:creationId xmlns:a16="http://schemas.microsoft.com/office/drawing/2014/main" id="{1B5349DE-D77F-01A7-B0A5-E15DC9CB4ABD}"/>
              </a:ext>
            </a:extLst>
          </p:cNvPr>
          <p:cNvSpPr>
            <a:spLocks noGrp="1"/>
          </p:cNvSpPr>
          <p:nvPr>
            <p:ph type="ftr" sz="quarter" idx="11"/>
          </p:nvPr>
        </p:nvSpPr>
        <p:spPr/>
        <p:txBody>
          <a:bodyPr/>
          <a:lstStyle/>
          <a:p>
            <a:r>
              <a:rPr lang="en-US"/>
              <a:t>Nasrin Akter</a:t>
            </a:r>
          </a:p>
        </p:txBody>
      </p:sp>
      <p:sp>
        <p:nvSpPr>
          <p:cNvPr id="8" name="Date Placeholder 7">
            <a:extLst>
              <a:ext uri="{FF2B5EF4-FFF2-40B4-BE49-F238E27FC236}">
                <a16:creationId xmlns:a16="http://schemas.microsoft.com/office/drawing/2014/main" id="{B05317E5-6D31-9AA1-B8A8-9298926B1F3C}"/>
              </a:ext>
            </a:extLst>
          </p:cNvPr>
          <p:cNvSpPr>
            <a:spLocks noGrp="1"/>
          </p:cNvSpPr>
          <p:nvPr>
            <p:ph type="dt" sz="half" idx="10"/>
          </p:nvPr>
        </p:nvSpPr>
        <p:spPr/>
        <p:txBody>
          <a:bodyPr/>
          <a:lstStyle/>
          <a:p>
            <a:fld id="{0F025730-D6BC-40D1-B951-059478B9C9BD}" type="datetime1">
              <a:rPr lang="en-US" smtClean="0"/>
              <a:t>7/14/2023</a:t>
            </a:fld>
            <a:endParaRPr lang="en-US"/>
          </a:p>
        </p:txBody>
      </p:sp>
      <p:sp>
        <p:nvSpPr>
          <p:cNvPr id="9" name="Slide Number Placeholder 8">
            <a:extLst>
              <a:ext uri="{FF2B5EF4-FFF2-40B4-BE49-F238E27FC236}">
                <a16:creationId xmlns:a16="http://schemas.microsoft.com/office/drawing/2014/main" id="{0EBB346A-EF07-9725-E594-DD374D2229D2}"/>
              </a:ext>
            </a:extLst>
          </p:cNvPr>
          <p:cNvSpPr>
            <a:spLocks noGrp="1"/>
          </p:cNvSpPr>
          <p:nvPr>
            <p:ph type="sldNum" sz="quarter" idx="12"/>
          </p:nvPr>
        </p:nvSpPr>
        <p:spPr/>
        <p:txBody>
          <a:bodyPr/>
          <a:lstStyle/>
          <a:p>
            <a:fld id="{5705F9E9-D8A3-42F1-8BB5-75D76391D328}" type="slidenum">
              <a:rPr lang="en-US" smtClean="0"/>
              <a:t>29</a:t>
            </a:fld>
            <a:endParaRPr lang="en-US"/>
          </a:p>
        </p:txBody>
      </p:sp>
    </p:spTree>
    <p:extLst>
      <p:ext uri="{BB962C8B-B14F-4D97-AF65-F5344CB8AC3E}">
        <p14:creationId xmlns:p14="http://schemas.microsoft.com/office/powerpoint/2010/main" val="42685064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44333" y="205970"/>
            <a:ext cx="5043997" cy="943306"/>
          </a:xfrm>
          <a:prstGeom prst="rect">
            <a:avLst/>
          </a:prstGeom>
          <a:noFill/>
          <a:ln>
            <a:noFill/>
          </a:ln>
        </p:spPr>
        <p:txBody>
          <a:bodyPr spcFirstLastPara="1" vert="horz" wrap="square" lIns="91425" tIns="45700" rIns="91425" bIns="45700" rtlCol="0" anchor="t" anchorCtr="0">
            <a:normAutofit/>
          </a:bodyPr>
          <a:lstStyle>
            <a:lvl1pPr marL="609585" marR="0" lvl="0" indent="-304792">
              <a:lnSpc>
                <a:spcPct val="90000"/>
              </a:lnSpc>
              <a:spcBef>
                <a:spcPts val="853"/>
              </a:spcBef>
              <a:spcAft>
                <a:spcPts val="0"/>
              </a:spcAft>
              <a:buClr>
                <a:schemeClr val="dk2"/>
              </a:buClr>
              <a:buSzPts val="3200"/>
              <a:buFont typeface="Arial"/>
              <a:buNone/>
              <a:defRPr sz="4267" b="1" i="0" u="none" strike="noStrike" cap="none">
                <a:solidFill>
                  <a:schemeClr val="dk2"/>
                </a:solidFill>
                <a:latin typeface="Helvetica Neue"/>
                <a:ea typeface="Helvetica Neue"/>
                <a:cs typeface="Helvetica Neue"/>
                <a:sym typeface="Helvetica Neue"/>
              </a:defRPr>
            </a:lvl1pPr>
            <a:lvl2pPr marL="1219170" marR="0" lvl="1" indent="-541853">
              <a:lnSpc>
                <a:spcPct val="90000"/>
              </a:lnSpc>
              <a:spcBef>
                <a:spcPts val="1600"/>
              </a:spcBef>
              <a:spcAft>
                <a:spcPts val="0"/>
              </a:spcAft>
              <a:buClr>
                <a:schemeClr val="dk1"/>
              </a:buClr>
              <a:buSzPts val="2800"/>
              <a:buFont typeface="Arial"/>
              <a:buChar char="–"/>
              <a:defRPr sz="3733" b="0" i="0" u="none" strike="noStrike" cap="none">
                <a:solidFill>
                  <a:schemeClr val="dk1"/>
                </a:solidFill>
                <a:latin typeface="Calibri"/>
                <a:ea typeface="Calibri"/>
                <a:cs typeface="Calibri"/>
                <a:sym typeface="Calibri"/>
              </a:defRPr>
            </a:lvl2pPr>
            <a:lvl3pPr marL="1828754" marR="0" lvl="2" indent="-507987">
              <a:lnSpc>
                <a:spcPct val="90000"/>
              </a:lnSpc>
              <a:spcBef>
                <a:spcPts val="1600"/>
              </a:spcBef>
              <a:spcAft>
                <a:spcPts val="0"/>
              </a:spcAft>
              <a:buClr>
                <a:schemeClr val="dk1"/>
              </a:buClr>
              <a:buSzPts val="2400"/>
              <a:buFont typeface="Arial"/>
              <a:buChar char="•"/>
              <a:defRPr sz="3200" b="0" i="0" u="none" strike="noStrike" cap="none">
                <a:solidFill>
                  <a:schemeClr val="dk1"/>
                </a:solidFill>
                <a:latin typeface="Calibri"/>
                <a:ea typeface="Calibri"/>
                <a:cs typeface="Calibri"/>
                <a:sym typeface="Calibri"/>
              </a:defRPr>
            </a:lvl3pPr>
            <a:lvl4pPr marL="2438339" marR="0" lvl="3" indent="-474121">
              <a:lnSpc>
                <a:spcPct val="90000"/>
              </a:lnSpc>
              <a:spcBef>
                <a:spcPts val="1600"/>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4pPr>
            <a:lvl5pPr marL="3047924" marR="0" lvl="4" indent="-474121">
              <a:lnSpc>
                <a:spcPct val="90000"/>
              </a:lnSpc>
              <a:spcBef>
                <a:spcPts val="1600"/>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5pPr>
            <a:lvl6pPr marL="3657509" marR="0" lvl="5" indent="-474121">
              <a:lnSpc>
                <a:spcPct val="90000"/>
              </a:lnSpc>
              <a:spcBef>
                <a:spcPts val="1600"/>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6pPr>
            <a:lvl7pPr marL="4267093" marR="0" lvl="6" indent="-474121">
              <a:lnSpc>
                <a:spcPct val="90000"/>
              </a:lnSpc>
              <a:spcBef>
                <a:spcPts val="1600"/>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7pPr>
            <a:lvl8pPr marL="4876678" marR="0" lvl="7" indent="-474121">
              <a:lnSpc>
                <a:spcPct val="90000"/>
              </a:lnSpc>
              <a:spcBef>
                <a:spcPts val="1600"/>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8pPr>
            <a:lvl9pPr marL="5486263" marR="0" lvl="8" indent="-474121">
              <a:lnSpc>
                <a:spcPct val="90000"/>
              </a:lnSpc>
              <a:spcBef>
                <a:spcPts val="1600"/>
              </a:spcBef>
              <a:spcAft>
                <a:spcPts val="160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9pPr>
          </a:lstStyle>
          <a:p>
            <a:r>
              <a:rPr lang="nl-NL" dirty="0"/>
              <a:t>Publications</a:t>
            </a:r>
            <a:endParaRPr lang="en-US" dirty="0"/>
          </a:p>
        </p:txBody>
      </p:sp>
      <p:sp>
        <p:nvSpPr>
          <p:cNvPr id="7" name="TextBox 6">
            <a:extLst>
              <a:ext uri="{FF2B5EF4-FFF2-40B4-BE49-F238E27FC236}">
                <a16:creationId xmlns:a16="http://schemas.microsoft.com/office/drawing/2014/main" id="{629D6674-661D-4AE0-4635-C59559B0B028}"/>
              </a:ext>
            </a:extLst>
          </p:cNvPr>
          <p:cNvSpPr txBox="1"/>
          <p:nvPr/>
        </p:nvSpPr>
        <p:spPr>
          <a:xfrm>
            <a:off x="567431" y="1290968"/>
            <a:ext cx="11521865" cy="1429622"/>
          </a:xfrm>
          <a:prstGeom prst="rect">
            <a:avLst/>
          </a:prstGeom>
          <a:noFill/>
        </p:spPr>
        <p:txBody>
          <a:bodyPr wrap="square">
            <a:spAutoFit/>
          </a:bodyPr>
          <a:lstStyle/>
          <a:p>
            <a:pPr marL="342900" marR="0" indent="-342900">
              <a:lnSpc>
                <a:spcPct val="150000"/>
              </a:lnSpc>
              <a:spcBef>
                <a:spcPts val="0"/>
              </a:spcBef>
              <a:spcAft>
                <a:spcPts val="0"/>
              </a:spcAft>
              <a:buFont typeface="Arial" panose="020B0604020202020204" pitchFamily="34" charset="0"/>
              <a:buChar char="•"/>
            </a:pPr>
            <a:r>
              <a:rPr lang="en-US" sz="2000" b="1" u="sng" dirty="0">
                <a:solidFill>
                  <a:srgbClr val="0000FF"/>
                </a:solidFill>
                <a:effectLst/>
                <a:ea typeface="Raleway" pitchFamily="2" charset="0"/>
                <a:cs typeface="Times New Roman" panose="02020603050405020304" pitchFamily="18" charset="0"/>
                <a:hlinkClick r:id="rId3"/>
              </a:rPr>
              <a:t>Apriori-backed Fuzzy Unification and Statistical Inference in Feature Reduction</a:t>
            </a:r>
            <a:r>
              <a:rPr lang="en-US" sz="2000" b="1" dirty="0">
                <a:effectLst/>
                <a:ea typeface="Raleway SemiBold" pitchFamily="2" charset="0"/>
                <a:cs typeface="Times New Roman" panose="02020603050405020304" pitchFamily="18" charset="0"/>
              </a:rPr>
              <a:t>| </a:t>
            </a:r>
            <a:r>
              <a:rPr lang="en-US" sz="2000" b="1" dirty="0">
                <a:effectLst/>
                <a:ea typeface="Calibri" panose="020F0502020204030204" pitchFamily="34" charset="0"/>
                <a:cs typeface="Times New Roman" panose="02020603050405020304" pitchFamily="18" charset="0"/>
              </a:rPr>
              <a:t>Springer	                                               </a:t>
            </a:r>
            <a:endParaRPr lang="en-US" sz="2000" dirty="0">
              <a:effectLst/>
              <a:ea typeface="Calibri" panose="020F0502020204030204" pitchFamily="34" charset="0"/>
              <a:cs typeface="Times New Roman" panose="02020603050405020304" pitchFamily="18" charset="0"/>
            </a:endParaRPr>
          </a:p>
          <a:p>
            <a:pPr marL="342900" marR="0" indent="-342900">
              <a:lnSpc>
                <a:spcPct val="150000"/>
              </a:lnSpc>
              <a:spcBef>
                <a:spcPts val="0"/>
              </a:spcBef>
              <a:spcAft>
                <a:spcPts val="0"/>
              </a:spcAft>
              <a:buFont typeface="Arial" panose="020B0604020202020204" pitchFamily="34" charset="0"/>
              <a:buChar char="•"/>
            </a:pPr>
            <a:r>
              <a:rPr lang="en-US" sz="2000" b="1" u="sng" dirty="0">
                <a:solidFill>
                  <a:srgbClr val="0000FF"/>
                </a:solidFill>
                <a:effectLst/>
                <a:ea typeface="Raleway" pitchFamily="2" charset="0"/>
                <a:cs typeface="Times New Roman" panose="02020603050405020304" pitchFamily="18" charset="0"/>
                <a:hlinkClick r:id="rId4"/>
              </a:rPr>
              <a:t>Prediction of Academic Performance Applying NN</a:t>
            </a:r>
            <a:r>
              <a:rPr lang="en-US" sz="2000" b="1" dirty="0">
                <a:effectLst/>
                <a:ea typeface="Raleway SemiBold" pitchFamily="2" charset="0"/>
                <a:cs typeface="Times New Roman" panose="02020603050405020304" pitchFamily="18" charset="0"/>
              </a:rPr>
              <a:t> | </a:t>
            </a:r>
            <a:r>
              <a:rPr lang="en-US" sz="2000" b="1" dirty="0">
                <a:effectLst/>
                <a:ea typeface="Calibri" panose="020F0502020204030204" pitchFamily="34" charset="0"/>
                <a:cs typeface="Times New Roman" panose="02020603050405020304" pitchFamily="18" charset="0"/>
              </a:rPr>
              <a:t>IJACSA	                                                                                                           </a:t>
            </a:r>
            <a:endParaRPr lang="en-US" sz="2000" dirty="0">
              <a:effectLst/>
              <a:ea typeface="Calibri" panose="020F0502020204030204" pitchFamily="34" charset="0"/>
              <a:cs typeface="Times New Roman" panose="02020603050405020304" pitchFamily="18" charset="0"/>
            </a:endParaRPr>
          </a:p>
          <a:p>
            <a:pPr marL="342900" marR="0" indent="-342900">
              <a:lnSpc>
                <a:spcPct val="150000"/>
              </a:lnSpc>
              <a:spcBef>
                <a:spcPts val="0"/>
              </a:spcBef>
              <a:spcAft>
                <a:spcPts val="0"/>
              </a:spcAft>
              <a:buFont typeface="Arial" panose="020B0604020202020204" pitchFamily="34" charset="0"/>
              <a:buChar char="•"/>
            </a:pPr>
            <a:r>
              <a:rPr lang="en-US" sz="2000" b="1" u="sng" dirty="0">
                <a:solidFill>
                  <a:srgbClr val="0000FF"/>
                </a:solidFill>
                <a:effectLst/>
                <a:ea typeface="Raleway" pitchFamily="2" charset="0"/>
                <a:cs typeface="Times New Roman" panose="02020603050405020304" pitchFamily="18" charset="0"/>
                <a:hlinkClick r:id="rId5"/>
              </a:rPr>
              <a:t>Detection of Autism Spectrum Disorder applying Deep Neural Network</a:t>
            </a:r>
            <a:r>
              <a:rPr lang="en-US" sz="2000" b="1" dirty="0">
                <a:effectLst/>
                <a:ea typeface="Raleway SemiBold" pitchFamily="2" charset="0"/>
                <a:cs typeface="Times New Roman" panose="02020603050405020304" pitchFamily="18" charset="0"/>
              </a:rPr>
              <a:t> </a:t>
            </a:r>
          </a:p>
        </p:txBody>
      </p:sp>
      <p:sp>
        <p:nvSpPr>
          <p:cNvPr id="10" name="TextBox 9">
            <a:extLst>
              <a:ext uri="{FF2B5EF4-FFF2-40B4-BE49-F238E27FC236}">
                <a16:creationId xmlns:a16="http://schemas.microsoft.com/office/drawing/2014/main" id="{101E4DB6-3B1A-776D-66F2-78E2169A3878}"/>
              </a:ext>
            </a:extLst>
          </p:cNvPr>
          <p:cNvSpPr txBox="1"/>
          <p:nvPr/>
        </p:nvSpPr>
        <p:spPr>
          <a:xfrm>
            <a:off x="670135" y="4077508"/>
            <a:ext cx="10476530" cy="1631216"/>
          </a:xfrm>
          <a:prstGeom prst="rect">
            <a:avLst/>
          </a:prstGeom>
          <a:noFill/>
        </p:spPr>
        <p:txBody>
          <a:bodyPr wrap="square">
            <a:spAutoFit/>
          </a:bodyPr>
          <a:lstStyle/>
          <a:p>
            <a:pPr marL="285750" indent="-285750">
              <a:buFont typeface="Arial" panose="020B0604020202020204" pitchFamily="34" charset="0"/>
              <a:buChar char="•"/>
            </a:pPr>
            <a:r>
              <a:rPr lang="en-US" sz="2000" dirty="0"/>
              <a:t>EEG data-driven Machine Learning for classification of stroke and healthy subjects </a:t>
            </a:r>
          </a:p>
          <a:p>
            <a:pPr marL="285750" indent="-285750">
              <a:buFont typeface="Arial" panose="020B0604020202020204" pitchFamily="34" charset="0"/>
              <a:buChar char="•"/>
            </a:pPr>
            <a:r>
              <a:rPr lang="en-US" sz="2000" dirty="0"/>
              <a:t>Classification the Gait cycle images to detect diabetic neuropathy among cancer patients</a:t>
            </a:r>
          </a:p>
          <a:p>
            <a:pPr marL="285750" indent="-285750">
              <a:buFont typeface="Arial" panose="020B0604020202020204" pitchFamily="34" charset="0"/>
              <a:buChar char="•"/>
            </a:pPr>
            <a:r>
              <a:rPr lang="en-US" sz="2000" dirty="0"/>
              <a:t>Automatic Brain Tumor segmentation on MRI images using Deep Learning</a:t>
            </a:r>
          </a:p>
          <a:p>
            <a:pPr marL="285750" indent="-285750">
              <a:buFont typeface="Arial" panose="020B0604020202020204" pitchFamily="34" charset="0"/>
              <a:buChar char="•"/>
            </a:pPr>
            <a:r>
              <a:rPr lang="en-US" sz="2000" dirty="0"/>
              <a:t>Automatic Breast Tumor Segmentation And Classification: A Deep Learning Approach</a:t>
            </a:r>
          </a:p>
          <a:p>
            <a:pPr marL="285750" indent="-285750">
              <a:buFont typeface="Arial" panose="020B0604020202020204" pitchFamily="34" charset="0"/>
              <a:buChar char="•"/>
            </a:pPr>
            <a:endParaRPr lang="en-US" sz="2000" dirty="0"/>
          </a:p>
        </p:txBody>
      </p:sp>
      <p:sp>
        <p:nvSpPr>
          <p:cNvPr id="14" name="Title 1">
            <a:extLst>
              <a:ext uri="{FF2B5EF4-FFF2-40B4-BE49-F238E27FC236}">
                <a16:creationId xmlns:a16="http://schemas.microsoft.com/office/drawing/2014/main" id="{008B6FC5-FA50-BB00-22D9-7A95E369EA59}"/>
              </a:ext>
            </a:extLst>
          </p:cNvPr>
          <p:cNvSpPr txBox="1">
            <a:spLocks/>
          </p:cNvSpPr>
          <p:nvPr/>
        </p:nvSpPr>
        <p:spPr>
          <a:xfrm>
            <a:off x="670135" y="2957347"/>
            <a:ext cx="5043997" cy="943306"/>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nl-NL" sz="4267" b="1" dirty="0">
                <a:solidFill>
                  <a:schemeClr val="dk2"/>
                </a:solidFill>
                <a:latin typeface="Helvetica Neue"/>
                <a:sym typeface="Helvetica Neue"/>
              </a:rPr>
              <a:t>Projects</a:t>
            </a:r>
            <a:endParaRPr lang="en-US" sz="4267" b="1" dirty="0">
              <a:solidFill>
                <a:schemeClr val="dk2"/>
              </a:solidFill>
              <a:latin typeface="Helvetica Neue"/>
              <a:sym typeface="Helvetica Neue"/>
            </a:endParaRPr>
          </a:p>
        </p:txBody>
      </p:sp>
      <p:sp>
        <p:nvSpPr>
          <p:cNvPr id="15" name="Footer Placeholder 14">
            <a:extLst>
              <a:ext uri="{FF2B5EF4-FFF2-40B4-BE49-F238E27FC236}">
                <a16:creationId xmlns:a16="http://schemas.microsoft.com/office/drawing/2014/main" id="{E0ED80C7-28CB-A426-4877-1607E99D939C}"/>
              </a:ext>
            </a:extLst>
          </p:cNvPr>
          <p:cNvSpPr>
            <a:spLocks noGrp="1"/>
          </p:cNvSpPr>
          <p:nvPr>
            <p:ph type="ftr" sz="quarter" idx="11"/>
          </p:nvPr>
        </p:nvSpPr>
        <p:spPr/>
        <p:txBody>
          <a:bodyPr/>
          <a:lstStyle/>
          <a:p>
            <a:r>
              <a:rPr lang="en-US"/>
              <a:t>Nasrin Akter</a:t>
            </a:r>
          </a:p>
        </p:txBody>
      </p:sp>
      <p:sp>
        <p:nvSpPr>
          <p:cNvPr id="16" name="Date Placeholder 15">
            <a:extLst>
              <a:ext uri="{FF2B5EF4-FFF2-40B4-BE49-F238E27FC236}">
                <a16:creationId xmlns:a16="http://schemas.microsoft.com/office/drawing/2014/main" id="{5352A40C-D523-0AD3-AEC8-BDAE37D22A82}"/>
              </a:ext>
            </a:extLst>
          </p:cNvPr>
          <p:cNvSpPr>
            <a:spLocks noGrp="1"/>
          </p:cNvSpPr>
          <p:nvPr>
            <p:ph type="dt" sz="half" idx="10"/>
          </p:nvPr>
        </p:nvSpPr>
        <p:spPr/>
        <p:txBody>
          <a:bodyPr/>
          <a:lstStyle/>
          <a:p>
            <a:fld id="{2F3365EA-8D1B-4F56-A9A1-EB0FA607CB20}" type="datetime1">
              <a:rPr lang="en-US" smtClean="0"/>
              <a:t>7/14/2023</a:t>
            </a:fld>
            <a:endParaRPr lang="en-US"/>
          </a:p>
        </p:txBody>
      </p:sp>
      <p:sp>
        <p:nvSpPr>
          <p:cNvPr id="17" name="Slide Number Placeholder 16">
            <a:extLst>
              <a:ext uri="{FF2B5EF4-FFF2-40B4-BE49-F238E27FC236}">
                <a16:creationId xmlns:a16="http://schemas.microsoft.com/office/drawing/2014/main" id="{05B2DAED-258D-CDD8-C7FE-A41602F42AC5}"/>
              </a:ext>
            </a:extLst>
          </p:cNvPr>
          <p:cNvSpPr>
            <a:spLocks noGrp="1"/>
          </p:cNvSpPr>
          <p:nvPr>
            <p:ph type="sldNum" sz="quarter" idx="12"/>
          </p:nvPr>
        </p:nvSpPr>
        <p:spPr/>
        <p:txBody>
          <a:bodyPr/>
          <a:lstStyle/>
          <a:p>
            <a:fld id="{5705F9E9-D8A3-42F1-8BB5-75D76391D328}" type="slidenum">
              <a:rPr lang="en-US" smtClean="0"/>
              <a:t>3</a:t>
            </a:fld>
            <a:endParaRPr lang="en-US"/>
          </a:p>
        </p:txBody>
      </p:sp>
    </p:spTree>
    <p:extLst>
      <p:ext uri="{BB962C8B-B14F-4D97-AF65-F5344CB8AC3E}">
        <p14:creationId xmlns:p14="http://schemas.microsoft.com/office/powerpoint/2010/main" val="35174057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67AF8D-722C-64D5-0444-982128437980}"/>
              </a:ext>
            </a:extLst>
          </p:cNvPr>
          <p:cNvSpPr>
            <a:spLocks noGrp="1"/>
          </p:cNvSpPr>
          <p:nvPr>
            <p:ph type="title" idx="4294967295"/>
          </p:nvPr>
        </p:nvSpPr>
        <p:spPr>
          <a:xfrm>
            <a:off x="838200" y="365125"/>
            <a:ext cx="10515600" cy="1325563"/>
          </a:xfrm>
        </p:spPr>
        <p:txBody>
          <a:bodyPr vert="horz" lIns="91440" tIns="45720" rIns="91440" bIns="45720" rtlCol="0" anchor="ctr">
            <a:normAutofit/>
          </a:bodyPr>
          <a:lstStyle/>
          <a:p>
            <a:r>
              <a:rPr lang="en-US" sz="4267" b="1" dirty="0">
                <a:solidFill>
                  <a:schemeClr val="dk2"/>
                </a:solidFill>
                <a:latin typeface="Helvetica Neue"/>
              </a:rPr>
              <a:t>Variables: Assign a Variable</a:t>
            </a:r>
          </a:p>
        </p:txBody>
      </p:sp>
      <p:sp>
        <p:nvSpPr>
          <p:cNvPr id="3" name="Content Placeholder 2">
            <a:extLst>
              <a:ext uri="{FF2B5EF4-FFF2-40B4-BE49-F238E27FC236}">
                <a16:creationId xmlns:a16="http://schemas.microsoft.com/office/drawing/2014/main" id="{8C12A9D0-74BC-BF89-2D13-BB84721E80A3}"/>
              </a:ext>
            </a:extLst>
          </p:cNvPr>
          <p:cNvSpPr>
            <a:spLocks noGrp="1"/>
          </p:cNvSpPr>
          <p:nvPr>
            <p:ph idx="4294967295"/>
          </p:nvPr>
        </p:nvSpPr>
        <p:spPr>
          <a:xfrm>
            <a:off x="838200" y="1825625"/>
            <a:ext cx="2000250" cy="4351338"/>
          </a:xfrm>
        </p:spPr>
        <p:txBody>
          <a:bodyPr/>
          <a:lstStyle/>
          <a:p>
            <a:r>
              <a:rPr lang="en-US" dirty="0"/>
              <a:t>Python has a set of reserved words that cannot be used as variable names</a:t>
            </a:r>
          </a:p>
        </p:txBody>
      </p:sp>
      <p:pic>
        <p:nvPicPr>
          <p:cNvPr id="5" name="Picture 4" descr="Table&#10;&#10;Description automatically generated">
            <a:extLst>
              <a:ext uri="{FF2B5EF4-FFF2-40B4-BE49-F238E27FC236}">
                <a16:creationId xmlns:a16="http://schemas.microsoft.com/office/drawing/2014/main" id="{BD48AE16-BCE8-31E8-6B1A-34C5AAEAE6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55095" y="1391218"/>
            <a:ext cx="6462320" cy="5220152"/>
          </a:xfrm>
          <a:prstGeom prst="rect">
            <a:avLst/>
          </a:prstGeom>
        </p:spPr>
      </p:pic>
      <p:sp>
        <p:nvSpPr>
          <p:cNvPr id="8" name="Footer Placeholder 7">
            <a:extLst>
              <a:ext uri="{FF2B5EF4-FFF2-40B4-BE49-F238E27FC236}">
                <a16:creationId xmlns:a16="http://schemas.microsoft.com/office/drawing/2014/main" id="{3F5866C2-F8B0-89BC-4D80-B0C86E00F35E}"/>
              </a:ext>
            </a:extLst>
          </p:cNvPr>
          <p:cNvSpPr>
            <a:spLocks noGrp="1"/>
          </p:cNvSpPr>
          <p:nvPr>
            <p:ph type="ftr" sz="quarter" idx="11"/>
          </p:nvPr>
        </p:nvSpPr>
        <p:spPr/>
        <p:txBody>
          <a:bodyPr/>
          <a:lstStyle/>
          <a:p>
            <a:r>
              <a:rPr lang="en-US"/>
              <a:t>Nasrin Akter</a:t>
            </a:r>
          </a:p>
        </p:txBody>
      </p:sp>
      <p:sp>
        <p:nvSpPr>
          <p:cNvPr id="9" name="Date Placeholder 8">
            <a:extLst>
              <a:ext uri="{FF2B5EF4-FFF2-40B4-BE49-F238E27FC236}">
                <a16:creationId xmlns:a16="http://schemas.microsoft.com/office/drawing/2014/main" id="{EB6851E7-6C40-B9EF-01AA-75015BAD351B}"/>
              </a:ext>
            </a:extLst>
          </p:cNvPr>
          <p:cNvSpPr>
            <a:spLocks noGrp="1"/>
          </p:cNvSpPr>
          <p:nvPr>
            <p:ph type="dt" sz="half" idx="10"/>
          </p:nvPr>
        </p:nvSpPr>
        <p:spPr/>
        <p:txBody>
          <a:bodyPr/>
          <a:lstStyle/>
          <a:p>
            <a:fld id="{C5E230AC-2A4D-4166-9EF4-9BD9DC199219}" type="datetime1">
              <a:rPr lang="en-US" smtClean="0"/>
              <a:t>7/14/2023</a:t>
            </a:fld>
            <a:endParaRPr lang="en-US"/>
          </a:p>
        </p:txBody>
      </p:sp>
      <p:sp>
        <p:nvSpPr>
          <p:cNvPr id="10" name="Slide Number Placeholder 9">
            <a:extLst>
              <a:ext uri="{FF2B5EF4-FFF2-40B4-BE49-F238E27FC236}">
                <a16:creationId xmlns:a16="http://schemas.microsoft.com/office/drawing/2014/main" id="{4539FAE9-85BE-9A24-A098-FE1660DC0362}"/>
              </a:ext>
            </a:extLst>
          </p:cNvPr>
          <p:cNvSpPr>
            <a:spLocks noGrp="1"/>
          </p:cNvSpPr>
          <p:nvPr>
            <p:ph type="sldNum" sz="quarter" idx="12"/>
          </p:nvPr>
        </p:nvSpPr>
        <p:spPr/>
        <p:txBody>
          <a:bodyPr/>
          <a:lstStyle/>
          <a:p>
            <a:fld id="{5705F9E9-D8A3-42F1-8BB5-75D76391D328}" type="slidenum">
              <a:rPr lang="en-US" smtClean="0"/>
              <a:t>30</a:t>
            </a:fld>
            <a:endParaRPr lang="en-US"/>
          </a:p>
        </p:txBody>
      </p:sp>
    </p:spTree>
    <p:extLst>
      <p:ext uri="{BB962C8B-B14F-4D97-AF65-F5344CB8AC3E}">
        <p14:creationId xmlns:p14="http://schemas.microsoft.com/office/powerpoint/2010/main" val="16256571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99E41-941E-F1EC-31DE-383F22661F5E}"/>
              </a:ext>
            </a:extLst>
          </p:cNvPr>
          <p:cNvSpPr>
            <a:spLocks noGrp="1"/>
          </p:cNvSpPr>
          <p:nvPr>
            <p:ph type="title" idx="4294967295"/>
          </p:nvPr>
        </p:nvSpPr>
        <p:spPr>
          <a:xfrm>
            <a:off x="838200" y="365125"/>
            <a:ext cx="10515600" cy="1325563"/>
          </a:xfrm>
        </p:spPr>
        <p:txBody>
          <a:bodyPr vert="horz" lIns="91440" tIns="45720" rIns="91440" bIns="45720" rtlCol="0" anchor="ctr">
            <a:normAutofit/>
          </a:bodyPr>
          <a:lstStyle/>
          <a:p>
            <a:r>
              <a:rPr lang="en-US" sz="4267" b="1" dirty="0">
                <a:solidFill>
                  <a:schemeClr val="dk2"/>
                </a:solidFill>
                <a:latin typeface="Helvetica Neue"/>
              </a:rPr>
              <a:t>Variable Names</a:t>
            </a:r>
          </a:p>
        </p:txBody>
      </p:sp>
      <p:sp>
        <p:nvSpPr>
          <p:cNvPr id="3" name="Content Placeholder 2">
            <a:extLst>
              <a:ext uri="{FF2B5EF4-FFF2-40B4-BE49-F238E27FC236}">
                <a16:creationId xmlns:a16="http://schemas.microsoft.com/office/drawing/2014/main" id="{95196117-704E-B27D-4079-299378321411}"/>
              </a:ext>
            </a:extLst>
          </p:cNvPr>
          <p:cNvSpPr>
            <a:spLocks noGrp="1"/>
          </p:cNvSpPr>
          <p:nvPr>
            <p:ph idx="4294967295"/>
          </p:nvPr>
        </p:nvSpPr>
        <p:spPr>
          <a:xfrm>
            <a:off x="838200" y="1825625"/>
            <a:ext cx="10515600" cy="4351338"/>
          </a:xfrm>
        </p:spPr>
        <p:txBody>
          <a:bodyPr/>
          <a:lstStyle/>
          <a:p>
            <a:pPr marL="0" indent="0">
              <a:buNone/>
            </a:pPr>
            <a:r>
              <a:rPr lang="en-US" dirty="0"/>
              <a:t>Which of the following is a good variable name for a variable holding a value for “meters per second”? </a:t>
            </a:r>
          </a:p>
          <a:p>
            <a:r>
              <a:rPr lang="en-US" dirty="0"/>
              <a:t>m/s = 35</a:t>
            </a:r>
          </a:p>
          <a:p>
            <a:r>
              <a:rPr lang="en-US" dirty="0" err="1"/>
              <a:t>meters_per_second</a:t>
            </a:r>
            <a:r>
              <a:rPr lang="en-US" dirty="0"/>
              <a:t> = 35</a:t>
            </a:r>
          </a:p>
          <a:p>
            <a:r>
              <a:rPr lang="en-US" dirty="0" err="1"/>
              <a:t>metersPerSecond</a:t>
            </a:r>
            <a:r>
              <a:rPr lang="en-US" dirty="0"/>
              <a:t> = 35</a:t>
            </a:r>
          </a:p>
          <a:p>
            <a:r>
              <a:rPr lang="en-US" dirty="0"/>
              <a:t>m = 35</a:t>
            </a:r>
          </a:p>
          <a:p>
            <a:r>
              <a:rPr lang="en-US" dirty="0"/>
              <a:t>speed = 35</a:t>
            </a:r>
          </a:p>
        </p:txBody>
      </p:sp>
      <p:sp>
        <p:nvSpPr>
          <p:cNvPr id="7" name="Footer Placeholder 6">
            <a:extLst>
              <a:ext uri="{FF2B5EF4-FFF2-40B4-BE49-F238E27FC236}">
                <a16:creationId xmlns:a16="http://schemas.microsoft.com/office/drawing/2014/main" id="{A8883A55-A76F-3442-038C-4369A40DCEE5}"/>
              </a:ext>
            </a:extLst>
          </p:cNvPr>
          <p:cNvSpPr>
            <a:spLocks noGrp="1"/>
          </p:cNvSpPr>
          <p:nvPr>
            <p:ph type="ftr" sz="quarter" idx="11"/>
          </p:nvPr>
        </p:nvSpPr>
        <p:spPr/>
        <p:txBody>
          <a:bodyPr/>
          <a:lstStyle/>
          <a:p>
            <a:r>
              <a:rPr lang="en-US"/>
              <a:t>Nasrin Akter</a:t>
            </a:r>
          </a:p>
        </p:txBody>
      </p:sp>
      <p:sp>
        <p:nvSpPr>
          <p:cNvPr id="8" name="Date Placeholder 7">
            <a:extLst>
              <a:ext uri="{FF2B5EF4-FFF2-40B4-BE49-F238E27FC236}">
                <a16:creationId xmlns:a16="http://schemas.microsoft.com/office/drawing/2014/main" id="{993EA483-7C87-5693-FF7E-53FE349B85AA}"/>
              </a:ext>
            </a:extLst>
          </p:cNvPr>
          <p:cNvSpPr>
            <a:spLocks noGrp="1"/>
          </p:cNvSpPr>
          <p:nvPr>
            <p:ph type="dt" sz="half" idx="10"/>
          </p:nvPr>
        </p:nvSpPr>
        <p:spPr/>
        <p:txBody>
          <a:bodyPr/>
          <a:lstStyle/>
          <a:p>
            <a:fld id="{5A95D86D-2CAB-4571-ACA4-A8E267706E6B}" type="datetime1">
              <a:rPr lang="en-US" smtClean="0"/>
              <a:t>7/14/2023</a:t>
            </a:fld>
            <a:endParaRPr lang="en-US"/>
          </a:p>
        </p:txBody>
      </p:sp>
      <p:sp>
        <p:nvSpPr>
          <p:cNvPr id="9" name="Slide Number Placeholder 8">
            <a:extLst>
              <a:ext uri="{FF2B5EF4-FFF2-40B4-BE49-F238E27FC236}">
                <a16:creationId xmlns:a16="http://schemas.microsoft.com/office/drawing/2014/main" id="{454D06F5-FA16-6478-0934-FFFAC9A3C874}"/>
              </a:ext>
            </a:extLst>
          </p:cNvPr>
          <p:cNvSpPr>
            <a:spLocks noGrp="1"/>
          </p:cNvSpPr>
          <p:nvPr>
            <p:ph type="sldNum" sz="quarter" idx="12"/>
          </p:nvPr>
        </p:nvSpPr>
        <p:spPr/>
        <p:txBody>
          <a:bodyPr/>
          <a:lstStyle/>
          <a:p>
            <a:fld id="{5705F9E9-D8A3-42F1-8BB5-75D76391D328}" type="slidenum">
              <a:rPr lang="en-US" smtClean="0"/>
              <a:t>31</a:t>
            </a:fld>
            <a:endParaRPr lang="en-US"/>
          </a:p>
        </p:txBody>
      </p:sp>
    </p:spTree>
    <p:extLst>
      <p:ext uri="{BB962C8B-B14F-4D97-AF65-F5344CB8AC3E}">
        <p14:creationId xmlns:p14="http://schemas.microsoft.com/office/powerpoint/2010/main" val="12525168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1B3E53-3279-ECDE-B8C9-E2A1AA3A3240}"/>
              </a:ext>
            </a:extLst>
          </p:cNvPr>
          <p:cNvSpPr>
            <a:spLocks noGrp="1"/>
          </p:cNvSpPr>
          <p:nvPr>
            <p:ph type="title" idx="4294967295"/>
          </p:nvPr>
        </p:nvSpPr>
        <p:spPr>
          <a:xfrm>
            <a:off x="838200" y="365125"/>
            <a:ext cx="10515600" cy="1325563"/>
          </a:xfrm>
        </p:spPr>
        <p:txBody>
          <a:bodyPr vert="horz" lIns="91440" tIns="45720" rIns="91440" bIns="45720" rtlCol="0" anchor="ctr">
            <a:normAutofit/>
          </a:bodyPr>
          <a:lstStyle/>
          <a:p>
            <a:r>
              <a:rPr lang="en-US" sz="4267" b="1" dirty="0">
                <a:solidFill>
                  <a:schemeClr val="dk2"/>
                </a:solidFill>
                <a:latin typeface="Helvetica Neue"/>
              </a:rPr>
              <a:t>Basic Variable Types</a:t>
            </a:r>
          </a:p>
        </p:txBody>
      </p:sp>
      <p:sp>
        <p:nvSpPr>
          <p:cNvPr id="3" name="Content Placeholder 2">
            <a:extLst>
              <a:ext uri="{FF2B5EF4-FFF2-40B4-BE49-F238E27FC236}">
                <a16:creationId xmlns:a16="http://schemas.microsoft.com/office/drawing/2014/main" id="{E5714D4A-E4DF-1263-11B7-C268A119B1EF}"/>
              </a:ext>
            </a:extLst>
          </p:cNvPr>
          <p:cNvSpPr>
            <a:spLocks noGrp="1"/>
          </p:cNvSpPr>
          <p:nvPr>
            <p:ph idx="4294967295"/>
          </p:nvPr>
        </p:nvSpPr>
        <p:spPr>
          <a:xfrm>
            <a:off x="838200" y="1825625"/>
            <a:ext cx="6076950" cy="4351338"/>
          </a:xfrm>
        </p:spPr>
        <p:txBody>
          <a:bodyPr>
            <a:normAutofit fontScale="92500" lnSpcReduction="20000"/>
          </a:bodyPr>
          <a:lstStyle/>
          <a:p>
            <a:pPr marL="0" indent="0">
              <a:buNone/>
            </a:pPr>
            <a:r>
              <a:rPr lang="en-US" dirty="0"/>
              <a:t>Numbers</a:t>
            </a:r>
          </a:p>
          <a:p>
            <a:r>
              <a:rPr lang="en-US" dirty="0"/>
              <a:t>Integer numbers</a:t>
            </a:r>
          </a:p>
          <a:p>
            <a:pPr lvl="1"/>
            <a:r>
              <a:rPr lang="en-US" dirty="0"/>
              <a:t>A whole number (not a decimal) </a:t>
            </a:r>
          </a:p>
          <a:p>
            <a:pPr lvl="1"/>
            <a:r>
              <a:rPr lang="en-US" dirty="0"/>
              <a:t>Examples: </a:t>
            </a:r>
          </a:p>
          <a:p>
            <a:pPr lvl="2"/>
            <a:r>
              <a:rPr lang="en-US" dirty="0"/>
              <a:t>100</a:t>
            </a:r>
          </a:p>
          <a:p>
            <a:pPr lvl="2"/>
            <a:r>
              <a:rPr lang="en-US" dirty="0"/>
              <a:t>-7</a:t>
            </a:r>
          </a:p>
          <a:p>
            <a:pPr lvl="2"/>
            <a:r>
              <a:rPr lang="en-US" dirty="0"/>
              <a:t>1</a:t>
            </a:r>
          </a:p>
          <a:p>
            <a:pPr lvl="2"/>
            <a:r>
              <a:rPr lang="en-US" dirty="0"/>
              <a:t>1863210897465</a:t>
            </a:r>
          </a:p>
          <a:p>
            <a:r>
              <a:rPr lang="en-US" dirty="0"/>
              <a:t>Floating point numbers</a:t>
            </a:r>
          </a:p>
          <a:p>
            <a:pPr lvl="1"/>
            <a:r>
              <a:rPr lang="en-US" dirty="0"/>
              <a:t>Numbers that contain a decimal</a:t>
            </a:r>
          </a:p>
          <a:p>
            <a:pPr lvl="1"/>
            <a:r>
              <a:rPr lang="en-US" dirty="0"/>
              <a:t>Examples: </a:t>
            </a:r>
          </a:p>
          <a:p>
            <a:pPr lvl="2"/>
            <a:r>
              <a:rPr lang="en-US" dirty="0"/>
              <a:t>3.1416</a:t>
            </a:r>
          </a:p>
          <a:p>
            <a:pPr lvl="2"/>
            <a:r>
              <a:rPr lang="en-US" dirty="0"/>
              <a:t>0.7851</a:t>
            </a:r>
          </a:p>
          <a:p>
            <a:pPr lvl="2"/>
            <a:r>
              <a:rPr lang="en-US" dirty="0"/>
              <a:t>1.0</a:t>
            </a:r>
          </a:p>
        </p:txBody>
      </p:sp>
      <p:pic>
        <p:nvPicPr>
          <p:cNvPr id="5" name="Picture 4" descr="Text&#10;&#10;Description automatically generated">
            <a:extLst>
              <a:ext uri="{FF2B5EF4-FFF2-40B4-BE49-F238E27FC236}">
                <a16:creationId xmlns:a16="http://schemas.microsoft.com/office/drawing/2014/main" id="{C2C6B703-038C-A20A-09B9-8374E4750A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53397" y="3038476"/>
            <a:ext cx="2438452" cy="1219226"/>
          </a:xfrm>
          <a:prstGeom prst="rect">
            <a:avLst/>
          </a:prstGeom>
        </p:spPr>
      </p:pic>
      <p:sp>
        <p:nvSpPr>
          <p:cNvPr id="8" name="Footer Placeholder 7">
            <a:extLst>
              <a:ext uri="{FF2B5EF4-FFF2-40B4-BE49-F238E27FC236}">
                <a16:creationId xmlns:a16="http://schemas.microsoft.com/office/drawing/2014/main" id="{BFF96A29-198A-839B-3462-78F4E09D62A6}"/>
              </a:ext>
            </a:extLst>
          </p:cNvPr>
          <p:cNvSpPr>
            <a:spLocks noGrp="1"/>
          </p:cNvSpPr>
          <p:nvPr>
            <p:ph type="ftr" sz="quarter" idx="11"/>
          </p:nvPr>
        </p:nvSpPr>
        <p:spPr/>
        <p:txBody>
          <a:bodyPr/>
          <a:lstStyle/>
          <a:p>
            <a:r>
              <a:rPr lang="en-US"/>
              <a:t>Nasrin Akter</a:t>
            </a:r>
          </a:p>
        </p:txBody>
      </p:sp>
      <p:sp>
        <p:nvSpPr>
          <p:cNvPr id="9" name="Date Placeholder 8">
            <a:extLst>
              <a:ext uri="{FF2B5EF4-FFF2-40B4-BE49-F238E27FC236}">
                <a16:creationId xmlns:a16="http://schemas.microsoft.com/office/drawing/2014/main" id="{23DE7C3C-8D6A-2D8B-9E28-1AAEAE7F35ED}"/>
              </a:ext>
            </a:extLst>
          </p:cNvPr>
          <p:cNvSpPr>
            <a:spLocks noGrp="1"/>
          </p:cNvSpPr>
          <p:nvPr>
            <p:ph type="dt" sz="half" idx="10"/>
          </p:nvPr>
        </p:nvSpPr>
        <p:spPr/>
        <p:txBody>
          <a:bodyPr/>
          <a:lstStyle/>
          <a:p>
            <a:fld id="{D8982EF5-6E02-4519-BF6B-DC391A9D6D8E}" type="datetime1">
              <a:rPr lang="en-US" smtClean="0"/>
              <a:t>7/14/2023</a:t>
            </a:fld>
            <a:endParaRPr lang="en-US"/>
          </a:p>
        </p:txBody>
      </p:sp>
      <p:sp>
        <p:nvSpPr>
          <p:cNvPr id="10" name="Slide Number Placeholder 9">
            <a:extLst>
              <a:ext uri="{FF2B5EF4-FFF2-40B4-BE49-F238E27FC236}">
                <a16:creationId xmlns:a16="http://schemas.microsoft.com/office/drawing/2014/main" id="{D86D33D2-B84A-8020-449B-0D01BF59A187}"/>
              </a:ext>
            </a:extLst>
          </p:cNvPr>
          <p:cNvSpPr>
            <a:spLocks noGrp="1"/>
          </p:cNvSpPr>
          <p:nvPr>
            <p:ph type="sldNum" sz="quarter" idx="12"/>
          </p:nvPr>
        </p:nvSpPr>
        <p:spPr/>
        <p:txBody>
          <a:bodyPr/>
          <a:lstStyle/>
          <a:p>
            <a:fld id="{5705F9E9-D8A3-42F1-8BB5-75D76391D328}" type="slidenum">
              <a:rPr lang="en-US" smtClean="0"/>
              <a:t>32</a:t>
            </a:fld>
            <a:endParaRPr lang="en-US"/>
          </a:p>
        </p:txBody>
      </p:sp>
    </p:spTree>
    <p:extLst>
      <p:ext uri="{BB962C8B-B14F-4D97-AF65-F5344CB8AC3E}">
        <p14:creationId xmlns:p14="http://schemas.microsoft.com/office/powerpoint/2010/main" val="24829844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9D9683-0F3B-8451-BF48-A1E346B64413}"/>
              </a:ext>
            </a:extLst>
          </p:cNvPr>
          <p:cNvSpPr>
            <a:spLocks noGrp="1"/>
          </p:cNvSpPr>
          <p:nvPr>
            <p:ph type="title" idx="4294967295"/>
          </p:nvPr>
        </p:nvSpPr>
        <p:spPr>
          <a:xfrm>
            <a:off x="838200" y="365125"/>
            <a:ext cx="10515600" cy="1325563"/>
          </a:xfrm>
        </p:spPr>
        <p:txBody>
          <a:bodyPr vert="horz" lIns="91440" tIns="45720" rIns="91440" bIns="45720" rtlCol="0" anchor="ctr">
            <a:normAutofit/>
          </a:bodyPr>
          <a:lstStyle/>
          <a:p>
            <a:r>
              <a:rPr lang="en-US" sz="4267" b="1" dirty="0">
                <a:solidFill>
                  <a:schemeClr val="dk2"/>
                </a:solidFill>
                <a:latin typeface="Helvetica Neue"/>
              </a:rPr>
              <a:t>Basic Variable Types</a:t>
            </a:r>
          </a:p>
        </p:txBody>
      </p:sp>
      <p:sp>
        <p:nvSpPr>
          <p:cNvPr id="3" name="Content Placeholder 2">
            <a:extLst>
              <a:ext uri="{FF2B5EF4-FFF2-40B4-BE49-F238E27FC236}">
                <a16:creationId xmlns:a16="http://schemas.microsoft.com/office/drawing/2014/main" id="{E6CE07BF-91E1-F5B5-39F3-33477A7B3601}"/>
              </a:ext>
            </a:extLst>
          </p:cNvPr>
          <p:cNvSpPr>
            <a:spLocks noGrp="1"/>
          </p:cNvSpPr>
          <p:nvPr>
            <p:ph idx="4294967295"/>
          </p:nvPr>
        </p:nvSpPr>
        <p:spPr>
          <a:xfrm>
            <a:off x="838200" y="1483640"/>
            <a:ext cx="10515600" cy="4351338"/>
          </a:xfrm>
        </p:spPr>
        <p:txBody>
          <a:bodyPr/>
          <a:lstStyle/>
          <a:p>
            <a:pPr marL="0" indent="0">
              <a:buNone/>
            </a:pPr>
            <a:r>
              <a:rPr lang="en-US" dirty="0"/>
              <a:t>Numbers</a:t>
            </a:r>
          </a:p>
          <a:p>
            <a:r>
              <a:rPr lang="en-US" dirty="0"/>
              <a:t>You can check the variable type using the function </a:t>
            </a:r>
            <a:r>
              <a:rPr lang="en-US" b="1" dirty="0"/>
              <a:t>type( ) </a:t>
            </a:r>
            <a:endParaRPr lang="en-US" dirty="0"/>
          </a:p>
          <a:p>
            <a:r>
              <a:rPr lang="en-US" dirty="0"/>
              <a:t>You can change the variable type (with certain exceptions) by using the variable type as a function</a:t>
            </a:r>
          </a:p>
          <a:p>
            <a:pPr lvl="1"/>
            <a:r>
              <a:rPr lang="en-US" dirty="0"/>
              <a:t>Convert to integer: </a:t>
            </a:r>
            <a:r>
              <a:rPr lang="en-US" b="1" dirty="0"/>
              <a:t>int( ) </a:t>
            </a:r>
            <a:endParaRPr lang="en-US" dirty="0"/>
          </a:p>
          <a:p>
            <a:pPr lvl="1"/>
            <a:r>
              <a:rPr lang="en-US" dirty="0"/>
              <a:t>Convert to float: </a:t>
            </a:r>
            <a:r>
              <a:rPr lang="en-US" b="1" dirty="0"/>
              <a:t>float( ) </a:t>
            </a:r>
            <a:endParaRPr lang="en-US" dirty="0"/>
          </a:p>
        </p:txBody>
      </p:sp>
      <p:pic>
        <p:nvPicPr>
          <p:cNvPr id="6" name="Picture 5" descr="Graphical user interface, text, application&#10;&#10;Description automatically generated">
            <a:extLst>
              <a:ext uri="{FF2B5EF4-FFF2-40B4-BE49-F238E27FC236}">
                <a16:creationId xmlns:a16="http://schemas.microsoft.com/office/drawing/2014/main" id="{D3D463FA-35B6-4DBD-188F-6FF5E72C456C}"/>
              </a:ext>
            </a:extLst>
          </p:cNvPr>
          <p:cNvPicPr>
            <a:picLocks noChangeAspect="1"/>
          </p:cNvPicPr>
          <p:nvPr/>
        </p:nvPicPr>
        <p:blipFill rotWithShape="1">
          <a:blip r:embed="rId2">
            <a:extLst>
              <a:ext uri="{28A0092B-C50C-407E-A947-70E740481C1C}">
                <a14:useLocalDpi xmlns:a14="http://schemas.microsoft.com/office/drawing/2010/main" val="0"/>
              </a:ext>
            </a:extLst>
          </a:blip>
          <a:srcRect t="26920"/>
          <a:stretch/>
        </p:blipFill>
        <p:spPr>
          <a:xfrm>
            <a:off x="838200" y="4948927"/>
            <a:ext cx="3604572" cy="1264211"/>
          </a:xfrm>
          <a:prstGeom prst="rect">
            <a:avLst/>
          </a:prstGeom>
          <a:ln>
            <a:solidFill>
              <a:schemeClr val="tx1"/>
            </a:solidFill>
          </a:ln>
        </p:spPr>
      </p:pic>
      <p:pic>
        <p:nvPicPr>
          <p:cNvPr id="8" name="Picture 7" descr="A picture containing letter&#10;&#10;Description automatically generated">
            <a:extLst>
              <a:ext uri="{FF2B5EF4-FFF2-40B4-BE49-F238E27FC236}">
                <a16:creationId xmlns:a16="http://schemas.microsoft.com/office/drawing/2014/main" id="{3A8C927A-0AF0-3A74-C1E5-F93693A10C35}"/>
              </a:ext>
            </a:extLst>
          </p:cNvPr>
          <p:cNvPicPr>
            <a:picLocks noChangeAspect="1"/>
          </p:cNvPicPr>
          <p:nvPr/>
        </p:nvPicPr>
        <p:blipFill rotWithShape="1">
          <a:blip r:embed="rId3">
            <a:extLst>
              <a:ext uri="{28A0092B-C50C-407E-A947-70E740481C1C}">
                <a14:useLocalDpi xmlns:a14="http://schemas.microsoft.com/office/drawing/2010/main" val="0"/>
              </a:ext>
            </a:extLst>
          </a:blip>
          <a:srcRect t="21316"/>
          <a:stretch/>
        </p:blipFill>
        <p:spPr>
          <a:xfrm>
            <a:off x="6310977" y="5374360"/>
            <a:ext cx="5121084" cy="695568"/>
          </a:xfrm>
          <a:prstGeom prst="rect">
            <a:avLst/>
          </a:prstGeom>
          <a:ln>
            <a:solidFill>
              <a:schemeClr val="tx1"/>
            </a:solidFill>
          </a:ln>
        </p:spPr>
      </p:pic>
      <p:cxnSp>
        <p:nvCxnSpPr>
          <p:cNvPr id="12" name="Straight Arrow Connector 11">
            <a:extLst>
              <a:ext uri="{FF2B5EF4-FFF2-40B4-BE49-F238E27FC236}">
                <a16:creationId xmlns:a16="http://schemas.microsoft.com/office/drawing/2014/main" id="{0041B44D-3C9D-40C5-EB8E-08E0FF4CF17A}"/>
              </a:ext>
            </a:extLst>
          </p:cNvPr>
          <p:cNvCxnSpPr/>
          <p:nvPr/>
        </p:nvCxnSpPr>
        <p:spPr>
          <a:xfrm>
            <a:off x="4619625" y="5627929"/>
            <a:ext cx="140017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Footer Placeholder 8">
            <a:extLst>
              <a:ext uri="{FF2B5EF4-FFF2-40B4-BE49-F238E27FC236}">
                <a16:creationId xmlns:a16="http://schemas.microsoft.com/office/drawing/2014/main" id="{63450B94-2029-50E7-F6EF-49D6AD416524}"/>
              </a:ext>
            </a:extLst>
          </p:cNvPr>
          <p:cNvSpPr>
            <a:spLocks noGrp="1"/>
          </p:cNvSpPr>
          <p:nvPr>
            <p:ph type="ftr" sz="quarter" idx="11"/>
          </p:nvPr>
        </p:nvSpPr>
        <p:spPr/>
        <p:txBody>
          <a:bodyPr/>
          <a:lstStyle/>
          <a:p>
            <a:r>
              <a:rPr lang="en-US" dirty="0"/>
              <a:t>Nasrin Akter</a:t>
            </a:r>
          </a:p>
        </p:txBody>
      </p:sp>
      <p:sp>
        <p:nvSpPr>
          <p:cNvPr id="10" name="Date Placeholder 9">
            <a:extLst>
              <a:ext uri="{FF2B5EF4-FFF2-40B4-BE49-F238E27FC236}">
                <a16:creationId xmlns:a16="http://schemas.microsoft.com/office/drawing/2014/main" id="{2C0AB4CA-D2CE-F443-58CB-C6BBC026F4B0}"/>
              </a:ext>
            </a:extLst>
          </p:cNvPr>
          <p:cNvSpPr>
            <a:spLocks noGrp="1"/>
          </p:cNvSpPr>
          <p:nvPr>
            <p:ph type="dt" sz="half" idx="10"/>
          </p:nvPr>
        </p:nvSpPr>
        <p:spPr/>
        <p:txBody>
          <a:bodyPr/>
          <a:lstStyle/>
          <a:p>
            <a:fld id="{2662BE88-D809-43D4-8009-C1A67803585C}" type="datetime1">
              <a:rPr lang="en-US" smtClean="0"/>
              <a:t>7/14/2023</a:t>
            </a:fld>
            <a:endParaRPr lang="en-US"/>
          </a:p>
        </p:txBody>
      </p:sp>
      <p:sp>
        <p:nvSpPr>
          <p:cNvPr id="11" name="Slide Number Placeholder 10">
            <a:extLst>
              <a:ext uri="{FF2B5EF4-FFF2-40B4-BE49-F238E27FC236}">
                <a16:creationId xmlns:a16="http://schemas.microsoft.com/office/drawing/2014/main" id="{21D60D55-88DB-F3D8-0EB4-E61ACBF5FFF3}"/>
              </a:ext>
            </a:extLst>
          </p:cNvPr>
          <p:cNvSpPr>
            <a:spLocks noGrp="1"/>
          </p:cNvSpPr>
          <p:nvPr>
            <p:ph type="sldNum" sz="quarter" idx="12"/>
          </p:nvPr>
        </p:nvSpPr>
        <p:spPr/>
        <p:txBody>
          <a:bodyPr/>
          <a:lstStyle/>
          <a:p>
            <a:fld id="{5705F9E9-D8A3-42F1-8BB5-75D76391D328}" type="slidenum">
              <a:rPr lang="en-US" smtClean="0"/>
              <a:t>33</a:t>
            </a:fld>
            <a:endParaRPr lang="en-US"/>
          </a:p>
        </p:txBody>
      </p:sp>
    </p:spTree>
    <p:extLst>
      <p:ext uri="{BB962C8B-B14F-4D97-AF65-F5344CB8AC3E}">
        <p14:creationId xmlns:p14="http://schemas.microsoft.com/office/powerpoint/2010/main" val="247510163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73CF2F-E219-6C41-1587-4CE316932745}"/>
              </a:ext>
            </a:extLst>
          </p:cNvPr>
          <p:cNvSpPr>
            <a:spLocks noGrp="1"/>
          </p:cNvSpPr>
          <p:nvPr>
            <p:ph type="title" idx="4294967295"/>
          </p:nvPr>
        </p:nvSpPr>
        <p:spPr>
          <a:xfrm>
            <a:off x="838200" y="365125"/>
            <a:ext cx="10515600" cy="1325563"/>
          </a:xfrm>
        </p:spPr>
        <p:txBody>
          <a:bodyPr vert="horz" lIns="91440" tIns="45720" rIns="91440" bIns="45720" rtlCol="0" anchor="ctr">
            <a:normAutofit/>
          </a:bodyPr>
          <a:lstStyle/>
          <a:p>
            <a:r>
              <a:rPr lang="en-US" sz="4267" b="1" dirty="0">
                <a:solidFill>
                  <a:schemeClr val="dk2"/>
                </a:solidFill>
                <a:latin typeface="Helvetica Neue"/>
              </a:rPr>
              <a:t>Basic Variable Types</a:t>
            </a:r>
          </a:p>
        </p:txBody>
      </p:sp>
      <p:sp>
        <p:nvSpPr>
          <p:cNvPr id="3" name="Content Placeholder 2">
            <a:extLst>
              <a:ext uri="{FF2B5EF4-FFF2-40B4-BE49-F238E27FC236}">
                <a16:creationId xmlns:a16="http://schemas.microsoft.com/office/drawing/2014/main" id="{2347DE62-1F33-55D8-4E76-C0852689E7C7}"/>
              </a:ext>
            </a:extLst>
          </p:cNvPr>
          <p:cNvSpPr>
            <a:spLocks noGrp="1"/>
          </p:cNvSpPr>
          <p:nvPr>
            <p:ph idx="4294967295"/>
          </p:nvPr>
        </p:nvSpPr>
        <p:spPr>
          <a:xfrm>
            <a:off x="838200" y="1825625"/>
            <a:ext cx="10515600" cy="4351338"/>
          </a:xfrm>
        </p:spPr>
        <p:txBody>
          <a:bodyPr/>
          <a:lstStyle/>
          <a:p>
            <a:pPr marL="0" indent="0">
              <a:buNone/>
            </a:pPr>
            <a:r>
              <a:rPr lang="en-US" dirty="0"/>
              <a:t>Boolean</a:t>
            </a:r>
          </a:p>
          <a:p>
            <a:r>
              <a:rPr lang="en-US" dirty="0"/>
              <a:t>True</a:t>
            </a:r>
          </a:p>
          <a:p>
            <a:r>
              <a:rPr lang="en-US" dirty="0"/>
              <a:t>False </a:t>
            </a:r>
          </a:p>
          <a:p>
            <a:r>
              <a:rPr lang="en-US" dirty="0"/>
              <a:t>Some functions only return a True or False</a:t>
            </a:r>
          </a:p>
          <a:p>
            <a:pPr lvl="1"/>
            <a:r>
              <a:rPr lang="en-US" dirty="0"/>
              <a:t>Example: </a:t>
            </a:r>
            <a:r>
              <a:rPr lang="en-US" dirty="0" err="1"/>
              <a:t>isinstance</a:t>
            </a:r>
            <a:r>
              <a:rPr lang="en-US" i="1" dirty="0"/>
              <a:t>(object, type)</a:t>
            </a:r>
          </a:p>
        </p:txBody>
      </p:sp>
      <p:pic>
        <p:nvPicPr>
          <p:cNvPr id="5" name="Picture 4" descr="Text&#10;&#10;Description automatically generated">
            <a:extLst>
              <a:ext uri="{FF2B5EF4-FFF2-40B4-BE49-F238E27FC236}">
                <a16:creationId xmlns:a16="http://schemas.microsoft.com/office/drawing/2014/main" id="{B0F8CE8A-1E68-7E4D-2604-BDB457924FC1}"/>
              </a:ext>
            </a:extLst>
          </p:cNvPr>
          <p:cNvPicPr>
            <a:picLocks noChangeAspect="1"/>
          </p:cNvPicPr>
          <p:nvPr/>
        </p:nvPicPr>
        <p:blipFill rotWithShape="1">
          <a:blip r:embed="rId2">
            <a:extLst>
              <a:ext uri="{28A0092B-C50C-407E-A947-70E740481C1C}">
                <a14:useLocalDpi xmlns:a14="http://schemas.microsoft.com/office/drawing/2010/main" val="0"/>
              </a:ext>
            </a:extLst>
          </a:blip>
          <a:srcRect t="50543"/>
          <a:stretch/>
        </p:blipFill>
        <p:spPr>
          <a:xfrm>
            <a:off x="2967833" y="4840357"/>
            <a:ext cx="5023720" cy="652463"/>
          </a:xfrm>
          <a:prstGeom prst="rect">
            <a:avLst/>
          </a:prstGeom>
          <a:ln>
            <a:solidFill>
              <a:schemeClr val="tx1"/>
            </a:solidFill>
          </a:ln>
        </p:spPr>
      </p:pic>
      <p:sp>
        <p:nvSpPr>
          <p:cNvPr id="8" name="Footer Placeholder 7">
            <a:extLst>
              <a:ext uri="{FF2B5EF4-FFF2-40B4-BE49-F238E27FC236}">
                <a16:creationId xmlns:a16="http://schemas.microsoft.com/office/drawing/2014/main" id="{D26B5DDE-5CFB-3D3B-3CEA-9A381D70B179}"/>
              </a:ext>
            </a:extLst>
          </p:cNvPr>
          <p:cNvSpPr>
            <a:spLocks noGrp="1"/>
          </p:cNvSpPr>
          <p:nvPr>
            <p:ph type="ftr" sz="quarter" idx="11"/>
          </p:nvPr>
        </p:nvSpPr>
        <p:spPr/>
        <p:txBody>
          <a:bodyPr/>
          <a:lstStyle/>
          <a:p>
            <a:r>
              <a:rPr lang="en-US"/>
              <a:t>Nasrin Akter</a:t>
            </a:r>
          </a:p>
        </p:txBody>
      </p:sp>
      <p:sp>
        <p:nvSpPr>
          <p:cNvPr id="9" name="Date Placeholder 8">
            <a:extLst>
              <a:ext uri="{FF2B5EF4-FFF2-40B4-BE49-F238E27FC236}">
                <a16:creationId xmlns:a16="http://schemas.microsoft.com/office/drawing/2014/main" id="{018C1D09-FF30-5679-9314-0397E2DC83DC}"/>
              </a:ext>
            </a:extLst>
          </p:cNvPr>
          <p:cNvSpPr>
            <a:spLocks noGrp="1"/>
          </p:cNvSpPr>
          <p:nvPr>
            <p:ph type="dt" sz="half" idx="10"/>
          </p:nvPr>
        </p:nvSpPr>
        <p:spPr/>
        <p:txBody>
          <a:bodyPr/>
          <a:lstStyle/>
          <a:p>
            <a:fld id="{38B14096-14D8-4209-82B9-AE09229D51A6}" type="datetime1">
              <a:rPr lang="en-US" smtClean="0"/>
              <a:t>7/14/2023</a:t>
            </a:fld>
            <a:endParaRPr lang="en-US"/>
          </a:p>
        </p:txBody>
      </p:sp>
      <p:sp>
        <p:nvSpPr>
          <p:cNvPr id="10" name="Slide Number Placeholder 9">
            <a:extLst>
              <a:ext uri="{FF2B5EF4-FFF2-40B4-BE49-F238E27FC236}">
                <a16:creationId xmlns:a16="http://schemas.microsoft.com/office/drawing/2014/main" id="{4EAF3539-9D4C-1259-394C-8ABAF507FAE2}"/>
              </a:ext>
            </a:extLst>
          </p:cNvPr>
          <p:cNvSpPr>
            <a:spLocks noGrp="1"/>
          </p:cNvSpPr>
          <p:nvPr>
            <p:ph type="sldNum" sz="quarter" idx="12"/>
          </p:nvPr>
        </p:nvSpPr>
        <p:spPr/>
        <p:txBody>
          <a:bodyPr/>
          <a:lstStyle/>
          <a:p>
            <a:fld id="{5705F9E9-D8A3-42F1-8BB5-75D76391D328}" type="slidenum">
              <a:rPr lang="en-US" smtClean="0"/>
              <a:t>34</a:t>
            </a:fld>
            <a:endParaRPr lang="en-US"/>
          </a:p>
        </p:txBody>
      </p:sp>
    </p:spTree>
    <p:extLst>
      <p:ext uri="{BB962C8B-B14F-4D97-AF65-F5344CB8AC3E}">
        <p14:creationId xmlns:p14="http://schemas.microsoft.com/office/powerpoint/2010/main" val="72653995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B3A604-40EE-8DCB-A1A1-23DF78F00B10}"/>
              </a:ext>
            </a:extLst>
          </p:cNvPr>
          <p:cNvSpPr>
            <a:spLocks noGrp="1"/>
          </p:cNvSpPr>
          <p:nvPr>
            <p:ph type="title" idx="4294967295"/>
          </p:nvPr>
        </p:nvSpPr>
        <p:spPr>
          <a:xfrm>
            <a:off x="838200" y="365125"/>
            <a:ext cx="10515600" cy="1325563"/>
          </a:xfrm>
        </p:spPr>
        <p:txBody>
          <a:bodyPr vert="horz" lIns="91440" tIns="45720" rIns="91440" bIns="45720" rtlCol="0" anchor="ctr">
            <a:normAutofit/>
          </a:bodyPr>
          <a:lstStyle/>
          <a:p>
            <a:r>
              <a:rPr lang="en-US" sz="4267" b="1" dirty="0">
                <a:solidFill>
                  <a:schemeClr val="dk2"/>
                </a:solidFill>
                <a:latin typeface="Helvetica Neue"/>
              </a:rPr>
              <a:t>Basic Variable Types</a:t>
            </a:r>
          </a:p>
        </p:txBody>
      </p:sp>
      <p:sp>
        <p:nvSpPr>
          <p:cNvPr id="3" name="Content Placeholder 2">
            <a:extLst>
              <a:ext uri="{FF2B5EF4-FFF2-40B4-BE49-F238E27FC236}">
                <a16:creationId xmlns:a16="http://schemas.microsoft.com/office/drawing/2014/main" id="{5F157CF1-8DDD-7CA8-B892-CFF71C57E0C1}"/>
              </a:ext>
            </a:extLst>
          </p:cNvPr>
          <p:cNvSpPr>
            <a:spLocks noGrp="1"/>
          </p:cNvSpPr>
          <p:nvPr>
            <p:ph idx="4294967295"/>
          </p:nvPr>
        </p:nvSpPr>
        <p:spPr>
          <a:xfrm>
            <a:off x="838200" y="1825625"/>
            <a:ext cx="10515600" cy="4351338"/>
          </a:xfrm>
        </p:spPr>
        <p:txBody>
          <a:bodyPr/>
          <a:lstStyle/>
          <a:p>
            <a:pPr marL="0" indent="0">
              <a:buNone/>
            </a:pPr>
            <a:r>
              <a:rPr lang="en-US" dirty="0"/>
              <a:t>Strings</a:t>
            </a:r>
          </a:p>
          <a:p>
            <a:r>
              <a:rPr lang="en-US" dirty="0"/>
              <a:t>A sequence of zero or more characters that are enclosed within a pair of quotation marks.</a:t>
            </a:r>
          </a:p>
          <a:p>
            <a:pPr lvl="1"/>
            <a:r>
              <a:rPr lang="en-US" dirty="0"/>
              <a:t>Single quotes, double quotes, triple single quotes, triple double quotes</a:t>
            </a:r>
          </a:p>
          <a:p>
            <a:r>
              <a:rPr lang="en-US" dirty="0"/>
              <a:t>Strings are immutable (‘read-only’) </a:t>
            </a:r>
          </a:p>
          <a:p>
            <a:r>
              <a:rPr lang="en-US" dirty="0"/>
              <a:t>A string can contain letters, digits, punctuation, white spaces, and other characters. </a:t>
            </a:r>
          </a:p>
          <a:p>
            <a:pPr lvl="1"/>
            <a:r>
              <a:rPr lang="en-US" dirty="0" err="1"/>
              <a:t>my_string</a:t>
            </a:r>
            <a:r>
              <a:rPr lang="en-US" dirty="0"/>
              <a:t> = “Hello world! 123 True” </a:t>
            </a:r>
          </a:p>
          <a:p>
            <a:pPr lvl="1"/>
            <a:endParaRPr lang="en-US" dirty="0"/>
          </a:p>
        </p:txBody>
      </p:sp>
      <p:sp>
        <p:nvSpPr>
          <p:cNvPr id="7" name="Footer Placeholder 6">
            <a:extLst>
              <a:ext uri="{FF2B5EF4-FFF2-40B4-BE49-F238E27FC236}">
                <a16:creationId xmlns:a16="http://schemas.microsoft.com/office/drawing/2014/main" id="{4DA49EC5-167E-5430-833B-E3DFCC195ECE}"/>
              </a:ext>
            </a:extLst>
          </p:cNvPr>
          <p:cNvSpPr>
            <a:spLocks noGrp="1"/>
          </p:cNvSpPr>
          <p:nvPr>
            <p:ph type="ftr" sz="quarter" idx="11"/>
          </p:nvPr>
        </p:nvSpPr>
        <p:spPr/>
        <p:txBody>
          <a:bodyPr/>
          <a:lstStyle/>
          <a:p>
            <a:r>
              <a:rPr lang="en-US"/>
              <a:t>Nasrin Akter</a:t>
            </a:r>
          </a:p>
        </p:txBody>
      </p:sp>
      <p:sp>
        <p:nvSpPr>
          <p:cNvPr id="8" name="Date Placeholder 7">
            <a:extLst>
              <a:ext uri="{FF2B5EF4-FFF2-40B4-BE49-F238E27FC236}">
                <a16:creationId xmlns:a16="http://schemas.microsoft.com/office/drawing/2014/main" id="{C1C76B42-81A8-0E98-F0D9-D4420E920AAE}"/>
              </a:ext>
            </a:extLst>
          </p:cNvPr>
          <p:cNvSpPr>
            <a:spLocks noGrp="1"/>
          </p:cNvSpPr>
          <p:nvPr>
            <p:ph type="dt" sz="half" idx="10"/>
          </p:nvPr>
        </p:nvSpPr>
        <p:spPr/>
        <p:txBody>
          <a:bodyPr/>
          <a:lstStyle/>
          <a:p>
            <a:fld id="{4D41B832-F2D0-45AB-950F-130BBED9A9CB}" type="datetime1">
              <a:rPr lang="en-US" smtClean="0"/>
              <a:t>7/14/2023</a:t>
            </a:fld>
            <a:endParaRPr lang="en-US"/>
          </a:p>
        </p:txBody>
      </p:sp>
      <p:sp>
        <p:nvSpPr>
          <p:cNvPr id="9" name="Slide Number Placeholder 8">
            <a:extLst>
              <a:ext uri="{FF2B5EF4-FFF2-40B4-BE49-F238E27FC236}">
                <a16:creationId xmlns:a16="http://schemas.microsoft.com/office/drawing/2014/main" id="{40B0A6BE-BC82-2451-8F7B-DA4BB14220EE}"/>
              </a:ext>
            </a:extLst>
          </p:cNvPr>
          <p:cNvSpPr>
            <a:spLocks noGrp="1"/>
          </p:cNvSpPr>
          <p:nvPr>
            <p:ph type="sldNum" sz="quarter" idx="12"/>
          </p:nvPr>
        </p:nvSpPr>
        <p:spPr/>
        <p:txBody>
          <a:bodyPr/>
          <a:lstStyle/>
          <a:p>
            <a:fld id="{5705F9E9-D8A3-42F1-8BB5-75D76391D328}" type="slidenum">
              <a:rPr lang="en-US" smtClean="0"/>
              <a:t>35</a:t>
            </a:fld>
            <a:endParaRPr lang="en-US"/>
          </a:p>
        </p:txBody>
      </p:sp>
    </p:spTree>
    <p:extLst>
      <p:ext uri="{BB962C8B-B14F-4D97-AF65-F5344CB8AC3E}">
        <p14:creationId xmlns:p14="http://schemas.microsoft.com/office/powerpoint/2010/main" val="90847279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674014-C134-DDC1-5DE8-7519E25025F0}"/>
              </a:ext>
            </a:extLst>
          </p:cNvPr>
          <p:cNvSpPr>
            <a:spLocks noGrp="1"/>
          </p:cNvSpPr>
          <p:nvPr>
            <p:ph type="title" idx="4294967295"/>
          </p:nvPr>
        </p:nvSpPr>
        <p:spPr>
          <a:xfrm>
            <a:off x="838200" y="51603"/>
            <a:ext cx="10515600" cy="1325563"/>
          </a:xfrm>
        </p:spPr>
        <p:txBody>
          <a:bodyPr vert="horz" lIns="91440" tIns="45720" rIns="91440" bIns="45720" rtlCol="0" anchor="ctr">
            <a:normAutofit/>
          </a:bodyPr>
          <a:lstStyle/>
          <a:p>
            <a:r>
              <a:rPr lang="en-US" sz="4267" b="1" dirty="0">
                <a:solidFill>
                  <a:schemeClr val="dk2"/>
                </a:solidFill>
                <a:latin typeface="Helvetica Neue"/>
              </a:rPr>
              <a:t>Basic Variable Types</a:t>
            </a:r>
          </a:p>
        </p:txBody>
      </p:sp>
      <p:sp>
        <p:nvSpPr>
          <p:cNvPr id="3" name="Content Placeholder 2">
            <a:extLst>
              <a:ext uri="{FF2B5EF4-FFF2-40B4-BE49-F238E27FC236}">
                <a16:creationId xmlns:a16="http://schemas.microsoft.com/office/drawing/2014/main" id="{BB7F4538-01A4-47BB-B77F-44167C8A874A}"/>
              </a:ext>
            </a:extLst>
          </p:cNvPr>
          <p:cNvSpPr>
            <a:spLocks noGrp="1"/>
          </p:cNvSpPr>
          <p:nvPr>
            <p:ph idx="4294967295"/>
          </p:nvPr>
        </p:nvSpPr>
        <p:spPr>
          <a:xfrm>
            <a:off x="379505" y="1149288"/>
            <a:ext cx="10515600" cy="455757"/>
          </a:xfrm>
        </p:spPr>
        <p:txBody>
          <a:bodyPr>
            <a:normAutofit lnSpcReduction="10000"/>
          </a:bodyPr>
          <a:lstStyle/>
          <a:p>
            <a:pPr marL="0" indent="0">
              <a:buNone/>
            </a:pPr>
            <a:r>
              <a:rPr lang="en-US" dirty="0"/>
              <a:t>Typecasting between variable types </a:t>
            </a:r>
          </a:p>
        </p:txBody>
      </p:sp>
      <p:graphicFrame>
        <p:nvGraphicFramePr>
          <p:cNvPr id="4" name="Table 4">
            <a:extLst>
              <a:ext uri="{FF2B5EF4-FFF2-40B4-BE49-F238E27FC236}">
                <a16:creationId xmlns:a16="http://schemas.microsoft.com/office/drawing/2014/main" id="{3DA56E05-B82F-1A3B-0953-A22691F188A7}"/>
              </a:ext>
            </a:extLst>
          </p:cNvPr>
          <p:cNvGraphicFramePr>
            <a:graphicFrameLocks noGrp="1"/>
          </p:cNvGraphicFramePr>
          <p:nvPr>
            <p:extLst>
              <p:ext uri="{D42A27DB-BD31-4B8C-83A1-F6EECF244321}">
                <p14:modId xmlns:p14="http://schemas.microsoft.com/office/powerpoint/2010/main" val="2694249692"/>
              </p:ext>
            </p:extLst>
          </p:nvPr>
        </p:nvGraphicFramePr>
        <p:xfrm>
          <a:off x="1912839" y="1679813"/>
          <a:ext cx="6806160" cy="4754880"/>
        </p:xfrm>
        <a:graphic>
          <a:graphicData uri="http://schemas.openxmlformats.org/drawingml/2006/table">
            <a:tbl>
              <a:tblPr firstRow="1" bandRow="1">
                <a:tableStyleId>{5C22544A-7EE6-4342-B048-85BDC9FD1C3A}</a:tableStyleId>
              </a:tblPr>
              <a:tblGrid>
                <a:gridCol w="1701540">
                  <a:extLst>
                    <a:ext uri="{9D8B030D-6E8A-4147-A177-3AD203B41FA5}">
                      <a16:colId xmlns:a16="http://schemas.microsoft.com/office/drawing/2014/main" val="3017839898"/>
                    </a:ext>
                  </a:extLst>
                </a:gridCol>
                <a:gridCol w="1701540">
                  <a:extLst>
                    <a:ext uri="{9D8B030D-6E8A-4147-A177-3AD203B41FA5}">
                      <a16:colId xmlns:a16="http://schemas.microsoft.com/office/drawing/2014/main" val="974476455"/>
                    </a:ext>
                  </a:extLst>
                </a:gridCol>
                <a:gridCol w="1701540">
                  <a:extLst>
                    <a:ext uri="{9D8B030D-6E8A-4147-A177-3AD203B41FA5}">
                      <a16:colId xmlns:a16="http://schemas.microsoft.com/office/drawing/2014/main" val="4261187801"/>
                    </a:ext>
                  </a:extLst>
                </a:gridCol>
                <a:gridCol w="1701540">
                  <a:extLst>
                    <a:ext uri="{9D8B030D-6E8A-4147-A177-3AD203B41FA5}">
                      <a16:colId xmlns:a16="http://schemas.microsoft.com/office/drawing/2014/main" val="2878066565"/>
                    </a:ext>
                  </a:extLst>
                </a:gridCol>
              </a:tblGrid>
              <a:tr h="309314">
                <a:tc>
                  <a:txBody>
                    <a:bodyPr/>
                    <a:lstStyle/>
                    <a:p>
                      <a:pPr algn="ctr"/>
                      <a:r>
                        <a:rPr lang="en-US" dirty="0"/>
                        <a:t>From</a:t>
                      </a:r>
                    </a:p>
                  </a:txBody>
                  <a:tcPr/>
                </a:tc>
                <a:tc>
                  <a:txBody>
                    <a:bodyPr/>
                    <a:lstStyle/>
                    <a:p>
                      <a:pPr algn="ctr"/>
                      <a:r>
                        <a:rPr lang="en-US" dirty="0"/>
                        <a:t>To</a:t>
                      </a:r>
                    </a:p>
                  </a:txBody>
                  <a:tcPr/>
                </a:tc>
                <a:tc>
                  <a:txBody>
                    <a:bodyPr/>
                    <a:lstStyle/>
                    <a:p>
                      <a:pPr algn="ctr"/>
                      <a:r>
                        <a:rPr lang="en-US" dirty="0"/>
                        <a:t>Function</a:t>
                      </a:r>
                    </a:p>
                  </a:txBody>
                  <a:tcPr/>
                </a:tc>
                <a:tc>
                  <a:txBody>
                    <a:bodyPr/>
                    <a:lstStyle/>
                    <a:p>
                      <a:pPr algn="ctr"/>
                      <a:r>
                        <a:rPr lang="en-US" dirty="0"/>
                        <a:t>Possible?</a:t>
                      </a:r>
                    </a:p>
                  </a:txBody>
                  <a:tcPr/>
                </a:tc>
                <a:extLst>
                  <a:ext uri="{0D108BD9-81ED-4DB2-BD59-A6C34878D82A}">
                    <a16:rowId xmlns:a16="http://schemas.microsoft.com/office/drawing/2014/main" val="2764798262"/>
                  </a:ext>
                </a:extLst>
              </a:tr>
              <a:tr h="309314">
                <a:tc>
                  <a:txBody>
                    <a:bodyPr/>
                    <a:lstStyle/>
                    <a:p>
                      <a:r>
                        <a:rPr lang="en-US" dirty="0"/>
                        <a:t>Integer</a:t>
                      </a:r>
                    </a:p>
                  </a:txBody>
                  <a:tcPr/>
                </a:tc>
                <a:tc>
                  <a:txBody>
                    <a:bodyPr/>
                    <a:lstStyle/>
                    <a:p>
                      <a:r>
                        <a:rPr lang="en-US" dirty="0"/>
                        <a:t>Float</a:t>
                      </a:r>
                    </a:p>
                  </a:txBody>
                  <a:tcPr/>
                </a:tc>
                <a:tc>
                  <a:txBody>
                    <a:bodyPr/>
                    <a:lstStyle/>
                    <a:p>
                      <a:r>
                        <a:rPr lang="en-US" dirty="0"/>
                        <a:t>float( ) </a:t>
                      </a:r>
                    </a:p>
                  </a:txBody>
                  <a:tcPr/>
                </a:tc>
                <a:tc>
                  <a:txBody>
                    <a:bodyPr/>
                    <a:lstStyle/>
                    <a:p>
                      <a:r>
                        <a:rPr lang="en-US" dirty="0"/>
                        <a:t>Yes</a:t>
                      </a:r>
                    </a:p>
                  </a:txBody>
                  <a:tcPr/>
                </a:tc>
                <a:extLst>
                  <a:ext uri="{0D108BD9-81ED-4DB2-BD59-A6C34878D82A}">
                    <a16:rowId xmlns:a16="http://schemas.microsoft.com/office/drawing/2014/main" val="2644912203"/>
                  </a:ext>
                </a:extLst>
              </a:tr>
              <a:tr h="309314">
                <a:tc>
                  <a:txBody>
                    <a:bodyPr/>
                    <a:lstStyle/>
                    <a:p>
                      <a:r>
                        <a:rPr lang="en-US" dirty="0"/>
                        <a:t>Integer</a:t>
                      </a:r>
                    </a:p>
                  </a:txBody>
                  <a:tcPr/>
                </a:tc>
                <a:tc>
                  <a:txBody>
                    <a:bodyPr/>
                    <a:lstStyle/>
                    <a:p>
                      <a:r>
                        <a:rPr lang="en-US" dirty="0"/>
                        <a:t>String</a:t>
                      </a:r>
                    </a:p>
                  </a:txBody>
                  <a:tcPr/>
                </a:tc>
                <a:tc>
                  <a:txBody>
                    <a:bodyPr/>
                    <a:lstStyle/>
                    <a:p>
                      <a:r>
                        <a:rPr lang="en-US" dirty="0"/>
                        <a:t>str( ) </a:t>
                      </a:r>
                    </a:p>
                  </a:txBody>
                  <a:tcPr/>
                </a:tc>
                <a:tc>
                  <a:txBody>
                    <a:bodyPr/>
                    <a:lstStyle/>
                    <a:p>
                      <a:r>
                        <a:rPr lang="en-US" dirty="0"/>
                        <a:t>Yes</a:t>
                      </a:r>
                    </a:p>
                  </a:txBody>
                  <a:tcPr/>
                </a:tc>
                <a:extLst>
                  <a:ext uri="{0D108BD9-81ED-4DB2-BD59-A6C34878D82A}">
                    <a16:rowId xmlns:a16="http://schemas.microsoft.com/office/drawing/2014/main" val="3636672080"/>
                  </a:ext>
                </a:extLst>
              </a:tr>
              <a:tr h="309314">
                <a:tc>
                  <a:txBody>
                    <a:bodyPr/>
                    <a:lstStyle/>
                    <a:p>
                      <a:r>
                        <a:rPr lang="en-US" dirty="0"/>
                        <a:t>Integer</a:t>
                      </a:r>
                    </a:p>
                  </a:txBody>
                  <a:tcPr/>
                </a:tc>
                <a:tc>
                  <a:txBody>
                    <a:bodyPr/>
                    <a:lstStyle/>
                    <a:p>
                      <a:r>
                        <a:rPr lang="en-US" dirty="0"/>
                        <a:t>Boolean</a:t>
                      </a:r>
                    </a:p>
                  </a:txBody>
                  <a:tcPr/>
                </a:tc>
                <a:tc>
                  <a:txBody>
                    <a:bodyPr/>
                    <a:lstStyle/>
                    <a:p>
                      <a:r>
                        <a:rPr lang="en-US" dirty="0"/>
                        <a:t>bool( ) </a:t>
                      </a:r>
                    </a:p>
                  </a:txBody>
                  <a:tcPr/>
                </a:tc>
                <a:tc>
                  <a:txBody>
                    <a:bodyPr/>
                    <a:lstStyle/>
                    <a:p>
                      <a:r>
                        <a:rPr lang="en-US" dirty="0"/>
                        <a:t>Yes, but…</a:t>
                      </a:r>
                    </a:p>
                  </a:txBody>
                  <a:tcPr/>
                </a:tc>
                <a:extLst>
                  <a:ext uri="{0D108BD9-81ED-4DB2-BD59-A6C34878D82A}">
                    <a16:rowId xmlns:a16="http://schemas.microsoft.com/office/drawing/2014/main" val="744162772"/>
                  </a:ext>
                </a:extLst>
              </a:tr>
              <a:tr h="309314">
                <a:tc>
                  <a:txBody>
                    <a:bodyPr/>
                    <a:lstStyle/>
                    <a:p>
                      <a:r>
                        <a:rPr lang="en-US" dirty="0"/>
                        <a:t>Float</a:t>
                      </a:r>
                    </a:p>
                  </a:txBody>
                  <a:tcPr/>
                </a:tc>
                <a:tc>
                  <a:txBody>
                    <a:bodyPr/>
                    <a:lstStyle/>
                    <a:p>
                      <a:r>
                        <a:rPr lang="en-US" dirty="0"/>
                        <a:t>Integer</a:t>
                      </a:r>
                    </a:p>
                  </a:txBody>
                  <a:tcPr/>
                </a:tc>
                <a:tc>
                  <a:txBody>
                    <a:bodyPr/>
                    <a:lstStyle/>
                    <a:p>
                      <a:r>
                        <a:rPr lang="en-US" dirty="0"/>
                        <a:t>int( )</a:t>
                      </a:r>
                    </a:p>
                  </a:txBody>
                  <a:tcPr/>
                </a:tc>
                <a:tc>
                  <a:txBody>
                    <a:bodyPr/>
                    <a:lstStyle/>
                    <a:p>
                      <a:r>
                        <a:rPr lang="en-US" dirty="0"/>
                        <a:t>Yes</a:t>
                      </a:r>
                    </a:p>
                  </a:txBody>
                  <a:tcPr/>
                </a:tc>
                <a:extLst>
                  <a:ext uri="{0D108BD9-81ED-4DB2-BD59-A6C34878D82A}">
                    <a16:rowId xmlns:a16="http://schemas.microsoft.com/office/drawing/2014/main" val="740411725"/>
                  </a:ext>
                </a:extLst>
              </a:tr>
              <a:tr h="309314">
                <a:tc>
                  <a:txBody>
                    <a:bodyPr/>
                    <a:lstStyle/>
                    <a:p>
                      <a:r>
                        <a:rPr lang="en-US" dirty="0"/>
                        <a:t>Float</a:t>
                      </a:r>
                    </a:p>
                  </a:txBody>
                  <a:tcPr/>
                </a:tc>
                <a:tc>
                  <a:txBody>
                    <a:bodyPr/>
                    <a:lstStyle/>
                    <a:p>
                      <a:r>
                        <a:rPr lang="en-US" dirty="0"/>
                        <a:t>String</a:t>
                      </a:r>
                    </a:p>
                  </a:txBody>
                  <a:tcPr/>
                </a:tc>
                <a:tc>
                  <a:txBody>
                    <a:bodyPr/>
                    <a:lstStyle/>
                    <a:p>
                      <a:r>
                        <a:rPr lang="en-US" dirty="0"/>
                        <a:t>str( ) </a:t>
                      </a:r>
                    </a:p>
                  </a:txBody>
                  <a:tcPr/>
                </a:tc>
                <a:tc>
                  <a:txBody>
                    <a:bodyPr/>
                    <a:lstStyle/>
                    <a:p>
                      <a:r>
                        <a:rPr lang="en-US" dirty="0"/>
                        <a:t>Yes</a:t>
                      </a:r>
                    </a:p>
                  </a:txBody>
                  <a:tcPr/>
                </a:tc>
                <a:extLst>
                  <a:ext uri="{0D108BD9-81ED-4DB2-BD59-A6C34878D82A}">
                    <a16:rowId xmlns:a16="http://schemas.microsoft.com/office/drawing/2014/main" val="1568087111"/>
                  </a:ext>
                </a:extLst>
              </a:tr>
              <a:tr h="309314">
                <a:tc>
                  <a:txBody>
                    <a:bodyPr/>
                    <a:lstStyle/>
                    <a:p>
                      <a:r>
                        <a:rPr lang="en-US" dirty="0"/>
                        <a:t>Float</a:t>
                      </a:r>
                    </a:p>
                  </a:txBody>
                  <a:tcPr/>
                </a:tc>
                <a:tc>
                  <a:txBody>
                    <a:bodyPr/>
                    <a:lstStyle/>
                    <a:p>
                      <a:r>
                        <a:rPr lang="en-US" dirty="0"/>
                        <a:t>Boolean</a:t>
                      </a:r>
                    </a:p>
                  </a:txBody>
                  <a:tcPr/>
                </a:tc>
                <a:tc>
                  <a:txBody>
                    <a:bodyPr/>
                    <a:lstStyle/>
                    <a:p>
                      <a:r>
                        <a:rPr lang="en-US" dirty="0"/>
                        <a:t>bool( )</a:t>
                      </a:r>
                    </a:p>
                  </a:txBody>
                  <a:tcPr/>
                </a:tc>
                <a:tc>
                  <a:txBody>
                    <a:bodyPr/>
                    <a:lstStyle/>
                    <a:p>
                      <a:r>
                        <a:rPr lang="en-US" dirty="0"/>
                        <a:t>Yes, but…</a:t>
                      </a:r>
                    </a:p>
                  </a:txBody>
                  <a:tcPr/>
                </a:tc>
                <a:extLst>
                  <a:ext uri="{0D108BD9-81ED-4DB2-BD59-A6C34878D82A}">
                    <a16:rowId xmlns:a16="http://schemas.microsoft.com/office/drawing/2014/main" val="2596152941"/>
                  </a:ext>
                </a:extLst>
              </a:tr>
              <a:tr h="309314">
                <a:tc>
                  <a:txBody>
                    <a:bodyPr/>
                    <a:lstStyle/>
                    <a:p>
                      <a:r>
                        <a:rPr lang="en-US" dirty="0"/>
                        <a:t>String</a:t>
                      </a:r>
                    </a:p>
                  </a:txBody>
                  <a:tcPr/>
                </a:tc>
                <a:tc>
                  <a:txBody>
                    <a:bodyPr/>
                    <a:lstStyle/>
                    <a:p>
                      <a:r>
                        <a:rPr lang="en-US" dirty="0"/>
                        <a:t>Integer</a:t>
                      </a:r>
                    </a:p>
                  </a:txBody>
                  <a:tcPr/>
                </a:tc>
                <a:tc>
                  <a:txBody>
                    <a:bodyPr/>
                    <a:lstStyle/>
                    <a:p>
                      <a:r>
                        <a:rPr lang="en-US" dirty="0"/>
                        <a:t>int( )</a:t>
                      </a:r>
                    </a:p>
                  </a:txBody>
                  <a:tcPr/>
                </a:tc>
                <a:tc>
                  <a:txBody>
                    <a:bodyPr/>
                    <a:lstStyle/>
                    <a:p>
                      <a:r>
                        <a:rPr lang="en-US" dirty="0"/>
                        <a:t>Yes, if…</a:t>
                      </a:r>
                    </a:p>
                  </a:txBody>
                  <a:tcPr/>
                </a:tc>
                <a:extLst>
                  <a:ext uri="{0D108BD9-81ED-4DB2-BD59-A6C34878D82A}">
                    <a16:rowId xmlns:a16="http://schemas.microsoft.com/office/drawing/2014/main" val="632309478"/>
                  </a:ext>
                </a:extLst>
              </a:tr>
              <a:tr h="309314">
                <a:tc>
                  <a:txBody>
                    <a:bodyPr/>
                    <a:lstStyle/>
                    <a:p>
                      <a:r>
                        <a:rPr lang="en-US" dirty="0"/>
                        <a:t>String</a:t>
                      </a:r>
                    </a:p>
                  </a:txBody>
                  <a:tcPr/>
                </a:tc>
                <a:tc>
                  <a:txBody>
                    <a:bodyPr/>
                    <a:lstStyle/>
                    <a:p>
                      <a:r>
                        <a:rPr lang="en-US" dirty="0"/>
                        <a:t>Float</a:t>
                      </a:r>
                    </a:p>
                  </a:txBody>
                  <a:tcPr/>
                </a:tc>
                <a:tc>
                  <a:txBody>
                    <a:bodyPr/>
                    <a:lstStyle/>
                    <a:p>
                      <a:r>
                        <a:rPr lang="en-US" dirty="0"/>
                        <a:t>float( )</a:t>
                      </a:r>
                    </a:p>
                  </a:txBody>
                  <a:tcPr/>
                </a:tc>
                <a:tc>
                  <a:txBody>
                    <a:bodyPr/>
                    <a:lstStyle/>
                    <a:p>
                      <a:r>
                        <a:rPr lang="en-US" dirty="0"/>
                        <a:t>Yes, if…</a:t>
                      </a:r>
                    </a:p>
                  </a:txBody>
                  <a:tcPr/>
                </a:tc>
                <a:extLst>
                  <a:ext uri="{0D108BD9-81ED-4DB2-BD59-A6C34878D82A}">
                    <a16:rowId xmlns:a16="http://schemas.microsoft.com/office/drawing/2014/main" val="4033779093"/>
                  </a:ext>
                </a:extLst>
              </a:tr>
              <a:tr h="309314">
                <a:tc>
                  <a:txBody>
                    <a:bodyPr/>
                    <a:lstStyle/>
                    <a:p>
                      <a:r>
                        <a:rPr lang="en-US" dirty="0"/>
                        <a:t>String</a:t>
                      </a:r>
                    </a:p>
                  </a:txBody>
                  <a:tcPr/>
                </a:tc>
                <a:tc>
                  <a:txBody>
                    <a:bodyPr/>
                    <a:lstStyle/>
                    <a:p>
                      <a:r>
                        <a:rPr lang="en-US" dirty="0"/>
                        <a:t>Boolean</a:t>
                      </a:r>
                    </a:p>
                  </a:txBody>
                  <a:tcPr/>
                </a:tc>
                <a:tc>
                  <a:txBody>
                    <a:bodyPr/>
                    <a:lstStyle/>
                    <a:p>
                      <a:r>
                        <a:rPr lang="en-US" dirty="0"/>
                        <a:t>bool( )</a:t>
                      </a:r>
                    </a:p>
                  </a:txBody>
                  <a:tcPr/>
                </a:tc>
                <a:tc>
                  <a:txBody>
                    <a:bodyPr/>
                    <a:lstStyle/>
                    <a:p>
                      <a:r>
                        <a:rPr lang="en-US" dirty="0"/>
                        <a:t>Yes, but…</a:t>
                      </a:r>
                    </a:p>
                  </a:txBody>
                  <a:tcPr/>
                </a:tc>
                <a:extLst>
                  <a:ext uri="{0D108BD9-81ED-4DB2-BD59-A6C34878D82A}">
                    <a16:rowId xmlns:a16="http://schemas.microsoft.com/office/drawing/2014/main" val="559794327"/>
                  </a:ext>
                </a:extLst>
              </a:tr>
              <a:tr h="309314">
                <a:tc>
                  <a:txBody>
                    <a:bodyPr/>
                    <a:lstStyle/>
                    <a:p>
                      <a:r>
                        <a:rPr lang="en-US" dirty="0"/>
                        <a:t>Boolean</a:t>
                      </a:r>
                    </a:p>
                  </a:txBody>
                  <a:tcPr/>
                </a:tc>
                <a:tc>
                  <a:txBody>
                    <a:bodyPr/>
                    <a:lstStyle/>
                    <a:p>
                      <a:r>
                        <a:rPr lang="en-US" dirty="0"/>
                        <a:t>Integer</a:t>
                      </a:r>
                    </a:p>
                  </a:txBody>
                  <a:tcPr/>
                </a:tc>
                <a:tc>
                  <a:txBody>
                    <a:bodyPr/>
                    <a:lstStyle/>
                    <a:p>
                      <a:r>
                        <a:rPr lang="en-US" dirty="0"/>
                        <a:t>int( )</a:t>
                      </a:r>
                    </a:p>
                  </a:txBody>
                  <a:tcPr/>
                </a:tc>
                <a:tc>
                  <a:txBody>
                    <a:bodyPr/>
                    <a:lstStyle/>
                    <a:p>
                      <a:r>
                        <a:rPr lang="en-US" dirty="0"/>
                        <a:t>Yes - binary</a:t>
                      </a:r>
                    </a:p>
                  </a:txBody>
                  <a:tcPr/>
                </a:tc>
                <a:extLst>
                  <a:ext uri="{0D108BD9-81ED-4DB2-BD59-A6C34878D82A}">
                    <a16:rowId xmlns:a16="http://schemas.microsoft.com/office/drawing/2014/main" val="2898690370"/>
                  </a:ext>
                </a:extLst>
              </a:tr>
              <a:tr h="309314">
                <a:tc>
                  <a:txBody>
                    <a:bodyPr/>
                    <a:lstStyle/>
                    <a:p>
                      <a:r>
                        <a:rPr lang="en-US" dirty="0"/>
                        <a:t>Boolean</a:t>
                      </a:r>
                    </a:p>
                  </a:txBody>
                  <a:tcPr/>
                </a:tc>
                <a:tc>
                  <a:txBody>
                    <a:bodyPr/>
                    <a:lstStyle/>
                    <a:p>
                      <a:r>
                        <a:rPr lang="en-US" dirty="0"/>
                        <a:t>Float</a:t>
                      </a:r>
                    </a:p>
                  </a:txBody>
                  <a:tcPr/>
                </a:tc>
                <a:tc>
                  <a:txBody>
                    <a:bodyPr/>
                    <a:lstStyle/>
                    <a:p>
                      <a:r>
                        <a:rPr lang="en-US" dirty="0"/>
                        <a:t>float( )</a:t>
                      </a:r>
                    </a:p>
                  </a:txBody>
                  <a:tcPr/>
                </a:tc>
                <a:tc>
                  <a:txBody>
                    <a:bodyPr/>
                    <a:lstStyle/>
                    <a:p>
                      <a:r>
                        <a:rPr lang="en-US" dirty="0"/>
                        <a:t>Yes – binary </a:t>
                      </a:r>
                    </a:p>
                  </a:txBody>
                  <a:tcPr/>
                </a:tc>
                <a:extLst>
                  <a:ext uri="{0D108BD9-81ED-4DB2-BD59-A6C34878D82A}">
                    <a16:rowId xmlns:a16="http://schemas.microsoft.com/office/drawing/2014/main" val="612344391"/>
                  </a:ext>
                </a:extLst>
              </a:tr>
              <a:tr h="309314">
                <a:tc>
                  <a:txBody>
                    <a:bodyPr/>
                    <a:lstStyle/>
                    <a:p>
                      <a:r>
                        <a:rPr lang="en-US" dirty="0"/>
                        <a:t>Boolean</a:t>
                      </a:r>
                    </a:p>
                  </a:txBody>
                  <a:tcPr/>
                </a:tc>
                <a:tc>
                  <a:txBody>
                    <a:bodyPr/>
                    <a:lstStyle/>
                    <a:p>
                      <a:r>
                        <a:rPr lang="en-US" dirty="0"/>
                        <a:t>String</a:t>
                      </a:r>
                    </a:p>
                  </a:txBody>
                  <a:tcPr/>
                </a:tc>
                <a:tc>
                  <a:txBody>
                    <a:bodyPr/>
                    <a:lstStyle/>
                    <a:p>
                      <a:r>
                        <a:rPr lang="en-US" dirty="0"/>
                        <a:t>str( ) </a:t>
                      </a:r>
                    </a:p>
                  </a:txBody>
                  <a:tcPr/>
                </a:tc>
                <a:tc>
                  <a:txBody>
                    <a:bodyPr/>
                    <a:lstStyle/>
                    <a:p>
                      <a:r>
                        <a:rPr lang="en-US" dirty="0"/>
                        <a:t>Yes</a:t>
                      </a:r>
                    </a:p>
                  </a:txBody>
                  <a:tcPr/>
                </a:tc>
                <a:extLst>
                  <a:ext uri="{0D108BD9-81ED-4DB2-BD59-A6C34878D82A}">
                    <a16:rowId xmlns:a16="http://schemas.microsoft.com/office/drawing/2014/main" val="1575732794"/>
                  </a:ext>
                </a:extLst>
              </a:tr>
            </a:tbl>
          </a:graphicData>
        </a:graphic>
      </p:graphicFrame>
      <p:sp>
        <p:nvSpPr>
          <p:cNvPr id="8" name="Footer Placeholder 7">
            <a:extLst>
              <a:ext uri="{FF2B5EF4-FFF2-40B4-BE49-F238E27FC236}">
                <a16:creationId xmlns:a16="http://schemas.microsoft.com/office/drawing/2014/main" id="{21969ADE-E9CC-6A8C-BA6C-867108950EBE}"/>
              </a:ext>
            </a:extLst>
          </p:cNvPr>
          <p:cNvSpPr>
            <a:spLocks noGrp="1"/>
          </p:cNvSpPr>
          <p:nvPr>
            <p:ph type="ftr" sz="quarter" idx="11"/>
          </p:nvPr>
        </p:nvSpPr>
        <p:spPr/>
        <p:txBody>
          <a:bodyPr/>
          <a:lstStyle/>
          <a:p>
            <a:r>
              <a:rPr lang="en-US"/>
              <a:t>Nasrin Akter</a:t>
            </a:r>
          </a:p>
        </p:txBody>
      </p:sp>
      <p:sp>
        <p:nvSpPr>
          <p:cNvPr id="9" name="Date Placeholder 8">
            <a:extLst>
              <a:ext uri="{FF2B5EF4-FFF2-40B4-BE49-F238E27FC236}">
                <a16:creationId xmlns:a16="http://schemas.microsoft.com/office/drawing/2014/main" id="{9E8BC590-42BB-EF6D-80A6-FB6B1D12AC07}"/>
              </a:ext>
            </a:extLst>
          </p:cNvPr>
          <p:cNvSpPr>
            <a:spLocks noGrp="1"/>
          </p:cNvSpPr>
          <p:nvPr>
            <p:ph type="dt" sz="half" idx="10"/>
          </p:nvPr>
        </p:nvSpPr>
        <p:spPr/>
        <p:txBody>
          <a:bodyPr/>
          <a:lstStyle/>
          <a:p>
            <a:fld id="{1BC034E6-5EFA-47FC-98B0-878D03823C7C}" type="datetime1">
              <a:rPr lang="en-US" smtClean="0"/>
              <a:t>7/14/2023</a:t>
            </a:fld>
            <a:endParaRPr lang="en-US"/>
          </a:p>
        </p:txBody>
      </p:sp>
      <p:sp>
        <p:nvSpPr>
          <p:cNvPr id="10" name="Slide Number Placeholder 9">
            <a:extLst>
              <a:ext uri="{FF2B5EF4-FFF2-40B4-BE49-F238E27FC236}">
                <a16:creationId xmlns:a16="http://schemas.microsoft.com/office/drawing/2014/main" id="{7DCF3554-82A9-F38C-1E94-8E33AB49A604}"/>
              </a:ext>
            </a:extLst>
          </p:cNvPr>
          <p:cNvSpPr>
            <a:spLocks noGrp="1"/>
          </p:cNvSpPr>
          <p:nvPr>
            <p:ph type="sldNum" sz="quarter" idx="12"/>
          </p:nvPr>
        </p:nvSpPr>
        <p:spPr/>
        <p:txBody>
          <a:bodyPr/>
          <a:lstStyle/>
          <a:p>
            <a:fld id="{5705F9E9-D8A3-42F1-8BB5-75D76391D328}" type="slidenum">
              <a:rPr lang="en-US" smtClean="0"/>
              <a:t>36</a:t>
            </a:fld>
            <a:endParaRPr lang="en-US"/>
          </a:p>
        </p:txBody>
      </p:sp>
    </p:spTree>
    <p:extLst>
      <p:ext uri="{BB962C8B-B14F-4D97-AF65-F5344CB8AC3E}">
        <p14:creationId xmlns:p14="http://schemas.microsoft.com/office/powerpoint/2010/main" val="167169693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6C80940A-F3E7-B040-C9B2-E010DE4E2C67}"/>
              </a:ext>
            </a:extLst>
          </p:cNvPr>
          <p:cNvSpPr txBox="1">
            <a:spLocks/>
          </p:cNvSpPr>
          <p:nvPr/>
        </p:nvSpPr>
        <p:spPr>
          <a:xfrm>
            <a:off x="775190" y="1530277"/>
            <a:ext cx="10515600" cy="88456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200" dirty="0"/>
              <a:t>Integer to Boolean: Any non-zero integer results in True, while 0 results in False.</a:t>
            </a:r>
          </a:p>
          <a:p>
            <a:pPr lvl="1"/>
            <a:endParaRPr lang="en-US" sz="2200" dirty="0"/>
          </a:p>
        </p:txBody>
      </p:sp>
      <p:sp>
        <p:nvSpPr>
          <p:cNvPr id="3" name="Title 1">
            <a:extLst>
              <a:ext uri="{FF2B5EF4-FFF2-40B4-BE49-F238E27FC236}">
                <a16:creationId xmlns:a16="http://schemas.microsoft.com/office/drawing/2014/main" id="{E69D029C-6EEE-6FF1-02FB-EBD5600ADFD1}"/>
              </a:ext>
            </a:extLst>
          </p:cNvPr>
          <p:cNvSpPr txBox="1">
            <a:spLocks/>
          </p:cNvSpPr>
          <p:nvPr/>
        </p:nvSpPr>
        <p:spPr>
          <a:xfrm>
            <a:off x="838200" y="204714"/>
            <a:ext cx="10515600" cy="1325563"/>
          </a:xfrm>
          <a:prstGeom prst="rect">
            <a:avLst/>
          </a:prstGeom>
        </p:spPr>
        <p:txBody>
          <a:bodyPr vert="horz" lIns="91440" tIns="45720" rIns="91440" bIns="45720" rtlCol="0" anchor="ctr">
            <a:normAutofit/>
          </a:bodyPr>
          <a:lstStyle>
            <a:defPPr>
              <a:defRPr lang="en-US"/>
            </a:defPPr>
            <a:lvl1pPr>
              <a:lnSpc>
                <a:spcPct val="90000"/>
              </a:lnSpc>
              <a:spcBef>
                <a:spcPct val="0"/>
              </a:spcBef>
              <a:buNone/>
              <a:defRPr sz="4267" b="1">
                <a:solidFill>
                  <a:schemeClr val="dk2"/>
                </a:solidFill>
                <a:latin typeface="Helvetica Neue"/>
                <a:ea typeface="+mj-ea"/>
                <a:cs typeface="+mj-cs"/>
              </a:defRPr>
            </a:lvl1pPr>
          </a:lstStyle>
          <a:p>
            <a:r>
              <a:rPr lang="en-US" dirty="0"/>
              <a:t>Basic Variable Types</a:t>
            </a:r>
          </a:p>
        </p:txBody>
      </p:sp>
      <p:pic>
        <p:nvPicPr>
          <p:cNvPr id="6" name="Picture 5">
            <a:extLst>
              <a:ext uri="{FF2B5EF4-FFF2-40B4-BE49-F238E27FC236}">
                <a16:creationId xmlns:a16="http://schemas.microsoft.com/office/drawing/2014/main" id="{606F2BAE-F95C-BAE4-E11B-8DE7E476CD8F}"/>
              </a:ext>
            </a:extLst>
          </p:cNvPr>
          <p:cNvPicPr>
            <a:picLocks noChangeAspect="1"/>
          </p:cNvPicPr>
          <p:nvPr/>
        </p:nvPicPr>
        <p:blipFill>
          <a:blip r:embed="rId2"/>
          <a:stretch>
            <a:fillRect/>
          </a:stretch>
        </p:blipFill>
        <p:spPr>
          <a:xfrm>
            <a:off x="602710" y="1909768"/>
            <a:ext cx="4991357" cy="2302308"/>
          </a:xfrm>
          <a:prstGeom prst="rect">
            <a:avLst/>
          </a:prstGeom>
        </p:spPr>
      </p:pic>
      <p:sp>
        <p:nvSpPr>
          <p:cNvPr id="8" name="TextBox 7">
            <a:extLst>
              <a:ext uri="{FF2B5EF4-FFF2-40B4-BE49-F238E27FC236}">
                <a16:creationId xmlns:a16="http://schemas.microsoft.com/office/drawing/2014/main" id="{F2DAEF54-CB3E-1716-C82C-BD7B45072EC7}"/>
              </a:ext>
            </a:extLst>
          </p:cNvPr>
          <p:cNvSpPr txBox="1"/>
          <p:nvPr/>
        </p:nvSpPr>
        <p:spPr>
          <a:xfrm>
            <a:off x="6274470" y="3230484"/>
            <a:ext cx="6094926" cy="397032"/>
          </a:xfrm>
          <a:prstGeom prst="rect">
            <a:avLst/>
          </a:prstGeom>
        </p:spPr>
        <p:txBody>
          <a:bodyPr/>
          <a:lstStyle>
            <a:defPPr>
              <a:defRPr lang="en-US"/>
            </a:defPPr>
            <a:lvl1pPr indent="0">
              <a:lnSpc>
                <a:spcPct val="90000"/>
              </a:lnSpc>
              <a:spcBef>
                <a:spcPts val="1000"/>
              </a:spcBef>
              <a:buFont typeface="Arial" panose="020B0604020202020204" pitchFamily="34" charset="0"/>
              <a:buNone/>
              <a:defRPr sz="2200"/>
            </a:lvl1pPr>
            <a:lvl2pPr marL="685800" lvl="1" indent="-228600">
              <a:lnSpc>
                <a:spcPct val="90000"/>
              </a:lnSpc>
              <a:spcBef>
                <a:spcPts val="500"/>
              </a:spcBef>
              <a:buFont typeface="Arial" panose="020B0604020202020204" pitchFamily="34" charset="0"/>
              <a:buChar char="•"/>
              <a:defRPr sz="22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dirty="0"/>
              <a:t>float to Boolean: Similar approach</a:t>
            </a:r>
          </a:p>
        </p:txBody>
      </p:sp>
      <p:pic>
        <p:nvPicPr>
          <p:cNvPr id="12" name="Picture 11">
            <a:extLst>
              <a:ext uri="{FF2B5EF4-FFF2-40B4-BE49-F238E27FC236}">
                <a16:creationId xmlns:a16="http://schemas.microsoft.com/office/drawing/2014/main" id="{1AAC37C5-15F5-0756-4620-768C5910F574}"/>
              </a:ext>
            </a:extLst>
          </p:cNvPr>
          <p:cNvPicPr>
            <a:picLocks noChangeAspect="1"/>
          </p:cNvPicPr>
          <p:nvPr/>
        </p:nvPicPr>
        <p:blipFill>
          <a:blip r:embed="rId3"/>
          <a:stretch>
            <a:fillRect/>
          </a:stretch>
        </p:blipFill>
        <p:spPr>
          <a:xfrm>
            <a:off x="6229394" y="3665627"/>
            <a:ext cx="4863953" cy="2357717"/>
          </a:xfrm>
          <a:prstGeom prst="rect">
            <a:avLst/>
          </a:prstGeom>
        </p:spPr>
      </p:pic>
      <p:sp>
        <p:nvSpPr>
          <p:cNvPr id="9" name="Footer Placeholder 8">
            <a:extLst>
              <a:ext uri="{FF2B5EF4-FFF2-40B4-BE49-F238E27FC236}">
                <a16:creationId xmlns:a16="http://schemas.microsoft.com/office/drawing/2014/main" id="{AF6635D0-20FA-E0A0-485C-767E5EDD50E8}"/>
              </a:ext>
            </a:extLst>
          </p:cNvPr>
          <p:cNvSpPr>
            <a:spLocks noGrp="1"/>
          </p:cNvSpPr>
          <p:nvPr>
            <p:ph type="ftr" sz="quarter" idx="11"/>
          </p:nvPr>
        </p:nvSpPr>
        <p:spPr/>
        <p:txBody>
          <a:bodyPr/>
          <a:lstStyle/>
          <a:p>
            <a:r>
              <a:rPr lang="en-US"/>
              <a:t>Nasrin Akter</a:t>
            </a:r>
          </a:p>
        </p:txBody>
      </p:sp>
      <p:sp>
        <p:nvSpPr>
          <p:cNvPr id="10" name="Date Placeholder 9">
            <a:extLst>
              <a:ext uri="{FF2B5EF4-FFF2-40B4-BE49-F238E27FC236}">
                <a16:creationId xmlns:a16="http://schemas.microsoft.com/office/drawing/2014/main" id="{8E328D7F-3F1A-DDED-6E26-655753B7C7B6}"/>
              </a:ext>
            </a:extLst>
          </p:cNvPr>
          <p:cNvSpPr>
            <a:spLocks noGrp="1"/>
          </p:cNvSpPr>
          <p:nvPr>
            <p:ph type="dt" sz="half" idx="10"/>
          </p:nvPr>
        </p:nvSpPr>
        <p:spPr/>
        <p:txBody>
          <a:bodyPr/>
          <a:lstStyle/>
          <a:p>
            <a:fld id="{EE621B40-99FE-4DDA-A787-DF38BCF9D8A3}" type="datetime1">
              <a:rPr lang="en-US" smtClean="0"/>
              <a:t>7/14/2023</a:t>
            </a:fld>
            <a:endParaRPr lang="en-US"/>
          </a:p>
        </p:txBody>
      </p:sp>
      <p:sp>
        <p:nvSpPr>
          <p:cNvPr id="11" name="Slide Number Placeholder 10">
            <a:extLst>
              <a:ext uri="{FF2B5EF4-FFF2-40B4-BE49-F238E27FC236}">
                <a16:creationId xmlns:a16="http://schemas.microsoft.com/office/drawing/2014/main" id="{3877D2A4-CAEC-EED1-6535-22F47B05C2F8}"/>
              </a:ext>
            </a:extLst>
          </p:cNvPr>
          <p:cNvSpPr>
            <a:spLocks noGrp="1"/>
          </p:cNvSpPr>
          <p:nvPr>
            <p:ph type="sldNum" sz="quarter" idx="12"/>
          </p:nvPr>
        </p:nvSpPr>
        <p:spPr/>
        <p:txBody>
          <a:bodyPr/>
          <a:lstStyle/>
          <a:p>
            <a:fld id="{5705F9E9-D8A3-42F1-8BB5-75D76391D328}" type="slidenum">
              <a:rPr lang="en-US" smtClean="0"/>
              <a:t>37</a:t>
            </a:fld>
            <a:endParaRPr lang="en-US"/>
          </a:p>
        </p:txBody>
      </p:sp>
    </p:spTree>
    <p:extLst>
      <p:ext uri="{BB962C8B-B14F-4D97-AF65-F5344CB8AC3E}">
        <p14:creationId xmlns:p14="http://schemas.microsoft.com/office/powerpoint/2010/main" val="394348300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1A165C24-3762-53D3-3B67-6DDCFBC6134B}"/>
              </a:ext>
            </a:extLst>
          </p:cNvPr>
          <p:cNvSpPr txBox="1">
            <a:spLocks/>
          </p:cNvSpPr>
          <p:nvPr/>
        </p:nvSpPr>
        <p:spPr>
          <a:xfrm>
            <a:off x="960549" y="2129094"/>
            <a:ext cx="10515600" cy="88456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200" dirty="0"/>
              <a:t>String to integer: Possible when there is numerical expression.</a:t>
            </a:r>
          </a:p>
          <a:p>
            <a:pPr lvl="1"/>
            <a:endParaRPr lang="en-US" sz="2200" dirty="0"/>
          </a:p>
        </p:txBody>
      </p:sp>
      <p:sp>
        <p:nvSpPr>
          <p:cNvPr id="3" name="Title 1">
            <a:extLst>
              <a:ext uri="{FF2B5EF4-FFF2-40B4-BE49-F238E27FC236}">
                <a16:creationId xmlns:a16="http://schemas.microsoft.com/office/drawing/2014/main" id="{C41AB94B-AC1A-EE0D-8CDE-786AEBB2A059}"/>
              </a:ext>
            </a:extLst>
          </p:cNvPr>
          <p:cNvSpPr txBox="1">
            <a:spLocks/>
          </p:cNvSpPr>
          <p:nvPr/>
        </p:nvSpPr>
        <p:spPr>
          <a:xfrm>
            <a:off x="838200" y="204714"/>
            <a:ext cx="10515600" cy="1325563"/>
          </a:xfrm>
          <a:prstGeom prst="rect">
            <a:avLst/>
          </a:prstGeom>
        </p:spPr>
        <p:txBody>
          <a:bodyPr vert="horz" lIns="91440" tIns="45720" rIns="91440" bIns="45720" rtlCol="0" anchor="ctr">
            <a:normAutofit/>
          </a:bodyPr>
          <a:lstStyle>
            <a:defPPr>
              <a:defRPr lang="en-US"/>
            </a:defPPr>
            <a:lvl1pPr>
              <a:lnSpc>
                <a:spcPct val="90000"/>
              </a:lnSpc>
              <a:spcBef>
                <a:spcPct val="0"/>
              </a:spcBef>
              <a:buNone/>
              <a:defRPr sz="4267" b="1">
                <a:solidFill>
                  <a:schemeClr val="dk2"/>
                </a:solidFill>
                <a:latin typeface="Helvetica Neue"/>
                <a:ea typeface="+mj-ea"/>
                <a:cs typeface="+mj-cs"/>
              </a:defRPr>
            </a:lvl1pPr>
          </a:lstStyle>
          <a:p>
            <a:r>
              <a:rPr lang="en-US" dirty="0"/>
              <a:t>Basic Variable Types</a:t>
            </a:r>
          </a:p>
        </p:txBody>
      </p:sp>
      <p:pic>
        <p:nvPicPr>
          <p:cNvPr id="7" name="Picture 6">
            <a:extLst>
              <a:ext uri="{FF2B5EF4-FFF2-40B4-BE49-F238E27FC236}">
                <a16:creationId xmlns:a16="http://schemas.microsoft.com/office/drawing/2014/main" id="{E4EE7ADE-0272-3B74-A434-7BAD5144B277}"/>
              </a:ext>
            </a:extLst>
          </p:cNvPr>
          <p:cNvPicPr>
            <a:picLocks noChangeAspect="1"/>
          </p:cNvPicPr>
          <p:nvPr/>
        </p:nvPicPr>
        <p:blipFill>
          <a:blip r:embed="rId2"/>
          <a:stretch>
            <a:fillRect/>
          </a:stretch>
        </p:blipFill>
        <p:spPr>
          <a:xfrm>
            <a:off x="960549" y="2822743"/>
            <a:ext cx="6312224" cy="1714588"/>
          </a:xfrm>
          <a:prstGeom prst="rect">
            <a:avLst/>
          </a:prstGeom>
        </p:spPr>
      </p:pic>
      <p:sp>
        <p:nvSpPr>
          <p:cNvPr id="8" name="Footer Placeholder 7">
            <a:extLst>
              <a:ext uri="{FF2B5EF4-FFF2-40B4-BE49-F238E27FC236}">
                <a16:creationId xmlns:a16="http://schemas.microsoft.com/office/drawing/2014/main" id="{A6DA2B48-DDDA-77A3-D067-D7EFBBC7A57D}"/>
              </a:ext>
            </a:extLst>
          </p:cNvPr>
          <p:cNvSpPr>
            <a:spLocks noGrp="1"/>
          </p:cNvSpPr>
          <p:nvPr>
            <p:ph type="ftr" sz="quarter" idx="11"/>
          </p:nvPr>
        </p:nvSpPr>
        <p:spPr/>
        <p:txBody>
          <a:bodyPr/>
          <a:lstStyle/>
          <a:p>
            <a:r>
              <a:rPr lang="en-US"/>
              <a:t>Nasrin Akter</a:t>
            </a:r>
          </a:p>
        </p:txBody>
      </p:sp>
      <p:sp>
        <p:nvSpPr>
          <p:cNvPr id="9" name="Date Placeholder 8">
            <a:extLst>
              <a:ext uri="{FF2B5EF4-FFF2-40B4-BE49-F238E27FC236}">
                <a16:creationId xmlns:a16="http://schemas.microsoft.com/office/drawing/2014/main" id="{0DAF2CD9-005D-FC1F-69A3-29C8E215CCBE}"/>
              </a:ext>
            </a:extLst>
          </p:cNvPr>
          <p:cNvSpPr>
            <a:spLocks noGrp="1"/>
          </p:cNvSpPr>
          <p:nvPr>
            <p:ph type="dt" sz="half" idx="10"/>
          </p:nvPr>
        </p:nvSpPr>
        <p:spPr/>
        <p:txBody>
          <a:bodyPr/>
          <a:lstStyle/>
          <a:p>
            <a:fld id="{191617E6-3C8B-40FF-9AB4-0321CAB33AC2}" type="datetime1">
              <a:rPr lang="en-US" smtClean="0"/>
              <a:t>7/14/2023</a:t>
            </a:fld>
            <a:endParaRPr lang="en-US"/>
          </a:p>
        </p:txBody>
      </p:sp>
      <p:sp>
        <p:nvSpPr>
          <p:cNvPr id="10" name="Slide Number Placeholder 9">
            <a:extLst>
              <a:ext uri="{FF2B5EF4-FFF2-40B4-BE49-F238E27FC236}">
                <a16:creationId xmlns:a16="http://schemas.microsoft.com/office/drawing/2014/main" id="{F14B698A-FD13-372D-3C8A-40BA6A50EB4C}"/>
              </a:ext>
            </a:extLst>
          </p:cNvPr>
          <p:cNvSpPr>
            <a:spLocks noGrp="1"/>
          </p:cNvSpPr>
          <p:nvPr>
            <p:ph type="sldNum" sz="quarter" idx="12"/>
          </p:nvPr>
        </p:nvSpPr>
        <p:spPr/>
        <p:txBody>
          <a:bodyPr/>
          <a:lstStyle/>
          <a:p>
            <a:fld id="{5705F9E9-D8A3-42F1-8BB5-75D76391D328}" type="slidenum">
              <a:rPr lang="en-US" smtClean="0"/>
              <a:t>38</a:t>
            </a:fld>
            <a:endParaRPr lang="en-US"/>
          </a:p>
        </p:txBody>
      </p:sp>
    </p:spTree>
    <p:extLst>
      <p:ext uri="{BB962C8B-B14F-4D97-AF65-F5344CB8AC3E}">
        <p14:creationId xmlns:p14="http://schemas.microsoft.com/office/powerpoint/2010/main" val="361251161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2BF2FC-DCC4-D388-C09E-BB888E0972FA}"/>
              </a:ext>
            </a:extLst>
          </p:cNvPr>
          <p:cNvSpPr>
            <a:spLocks noGrp="1"/>
          </p:cNvSpPr>
          <p:nvPr>
            <p:ph type="title" idx="4294967295"/>
          </p:nvPr>
        </p:nvSpPr>
        <p:spPr>
          <a:xfrm>
            <a:off x="838200" y="365125"/>
            <a:ext cx="10515600" cy="1325563"/>
          </a:xfrm>
        </p:spPr>
        <p:txBody>
          <a:bodyPr vert="horz" lIns="91440" tIns="45720" rIns="91440" bIns="45720" rtlCol="0" anchor="ctr">
            <a:normAutofit/>
          </a:bodyPr>
          <a:lstStyle/>
          <a:p>
            <a:r>
              <a:rPr lang="en-US" sz="4267" b="1" dirty="0">
                <a:solidFill>
                  <a:schemeClr val="dk2"/>
                </a:solidFill>
                <a:latin typeface="Helvetica Neue"/>
              </a:rPr>
              <a:t>Operators</a:t>
            </a:r>
          </a:p>
        </p:txBody>
      </p:sp>
      <p:sp>
        <p:nvSpPr>
          <p:cNvPr id="3" name="Content Placeholder 2">
            <a:extLst>
              <a:ext uri="{FF2B5EF4-FFF2-40B4-BE49-F238E27FC236}">
                <a16:creationId xmlns:a16="http://schemas.microsoft.com/office/drawing/2014/main" id="{57C317EC-8A1A-8DE2-070D-50A70AF66A37}"/>
              </a:ext>
            </a:extLst>
          </p:cNvPr>
          <p:cNvSpPr>
            <a:spLocks noGrp="1"/>
          </p:cNvSpPr>
          <p:nvPr>
            <p:ph idx="4294967295"/>
          </p:nvPr>
        </p:nvSpPr>
        <p:spPr>
          <a:xfrm>
            <a:off x="838200" y="1520825"/>
            <a:ext cx="10515600" cy="4351338"/>
          </a:xfrm>
        </p:spPr>
        <p:txBody>
          <a:bodyPr/>
          <a:lstStyle/>
          <a:p>
            <a:r>
              <a:rPr lang="en-US" dirty="0"/>
              <a:t>An operator is a symbol that indicates a calculation using one or more operands</a:t>
            </a:r>
          </a:p>
        </p:txBody>
      </p:sp>
      <p:graphicFrame>
        <p:nvGraphicFramePr>
          <p:cNvPr id="5" name="Google Shape;336;p49">
            <a:extLst>
              <a:ext uri="{FF2B5EF4-FFF2-40B4-BE49-F238E27FC236}">
                <a16:creationId xmlns:a16="http://schemas.microsoft.com/office/drawing/2014/main" id="{ADB32F13-E02B-ED0D-E44A-8BF96489F68F}"/>
              </a:ext>
            </a:extLst>
          </p:cNvPr>
          <p:cNvGraphicFramePr/>
          <p:nvPr>
            <p:extLst>
              <p:ext uri="{D42A27DB-BD31-4B8C-83A1-F6EECF244321}">
                <p14:modId xmlns:p14="http://schemas.microsoft.com/office/powerpoint/2010/main" val="3490057715"/>
              </p:ext>
            </p:extLst>
          </p:nvPr>
        </p:nvGraphicFramePr>
        <p:xfrm>
          <a:off x="1739807" y="2483074"/>
          <a:ext cx="8300119" cy="3871256"/>
        </p:xfrm>
        <a:graphic>
          <a:graphicData uri="http://schemas.openxmlformats.org/drawingml/2006/table">
            <a:tbl>
              <a:tblPr firstRow="1" bandRow="1">
                <a:tableStyleId>{3B4B98B0-60AC-42C2-AFA5-B58CD77FA1E5}</a:tableStyleId>
              </a:tblPr>
              <a:tblGrid>
                <a:gridCol w="1572858">
                  <a:extLst>
                    <a:ext uri="{9D8B030D-6E8A-4147-A177-3AD203B41FA5}">
                      <a16:colId xmlns:a16="http://schemas.microsoft.com/office/drawing/2014/main" val="20000"/>
                    </a:ext>
                  </a:extLst>
                </a:gridCol>
                <a:gridCol w="4439045">
                  <a:extLst>
                    <a:ext uri="{9D8B030D-6E8A-4147-A177-3AD203B41FA5}">
                      <a16:colId xmlns:a16="http://schemas.microsoft.com/office/drawing/2014/main" val="20001"/>
                    </a:ext>
                  </a:extLst>
                </a:gridCol>
                <a:gridCol w="2288216">
                  <a:extLst>
                    <a:ext uri="{9D8B030D-6E8A-4147-A177-3AD203B41FA5}">
                      <a16:colId xmlns:a16="http://schemas.microsoft.com/office/drawing/2014/main" val="20002"/>
                    </a:ext>
                  </a:extLst>
                </a:gridCol>
              </a:tblGrid>
              <a:tr h="373027">
                <a:tc>
                  <a:txBody>
                    <a:bodyPr/>
                    <a:lstStyle/>
                    <a:p>
                      <a:pPr marL="0" marR="0" lvl="0" indent="0" algn="l" rtl="0">
                        <a:spcBef>
                          <a:spcPts val="0"/>
                        </a:spcBef>
                        <a:spcAft>
                          <a:spcPts val="0"/>
                        </a:spcAft>
                        <a:buNone/>
                      </a:pPr>
                      <a:r>
                        <a:rPr lang="en" sz="1400" u="none" strike="noStrike" cap="none">
                          <a:sym typeface="Helvetica Neue"/>
                        </a:rPr>
                        <a:t>Operator</a:t>
                      </a:r>
                      <a:endParaRPr/>
                    </a:p>
                  </a:txBody>
                  <a:tcPr marL="91450" marR="91450" marT="45725" marB="45725"/>
                </a:tc>
                <a:tc>
                  <a:txBody>
                    <a:bodyPr/>
                    <a:lstStyle/>
                    <a:p>
                      <a:pPr marL="0" marR="0" lvl="0" indent="0" algn="l" rtl="0">
                        <a:spcBef>
                          <a:spcPts val="0"/>
                        </a:spcBef>
                        <a:spcAft>
                          <a:spcPts val="0"/>
                        </a:spcAft>
                        <a:buNone/>
                      </a:pPr>
                      <a:r>
                        <a:rPr lang="en" sz="1400" dirty="0">
                          <a:sym typeface="Helvetica Neue"/>
                        </a:rPr>
                        <a:t>Description</a:t>
                      </a:r>
                      <a:endParaRPr dirty="0"/>
                    </a:p>
                  </a:txBody>
                  <a:tcPr marL="91450" marR="91450" marT="45725" marB="45725"/>
                </a:tc>
                <a:tc>
                  <a:txBody>
                    <a:bodyPr/>
                    <a:lstStyle/>
                    <a:p>
                      <a:pPr marL="0" marR="0" lvl="0" indent="0" algn="l" rtl="0">
                        <a:spcBef>
                          <a:spcPts val="0"/>
                        </a:spcBef>
                        <a:spcAft>
                          <a:spcPts val="0"/>
                        </a:spcAft>
                        <a:buNone/>
                      </a:pPr>
                      <a:r>
                        <a:rPr lang="en" sz="1400" dirty="0">
                          <a:sym typeface="Helvetica Neue"/>
                        </a:rPr>
                        <a:t>Example</a:t>
                      </a:r>
                      <a:endParaRPr dirty="0"/>
                    </a:p>
                  </a:txBody>
                  <a:tcPr marL="91450" marR="91450" marT="45725" marB="45725"/>
                </a:tc>
                <a:extLst>
                  <a:ext uri="{0D108BD9-81ED-4DB2-BD59-A6C34878D82A}">
                    <a16:rowId xmlns:a16="http://schemas.microsoft.com/office/drawing/2014/main" val="10000"/>
                  </a:ext>
                </a:extLst>
              </a:tr>
              <a:tr h="499747">
                <a:tc>
                  <a:txBody>
                    <a:bodyPr/>
                    <a:lstStyle/>
                    <a:p>
                      <a:pPr marL="0" marR="0" lvl="0" indent="0" algn="l" rtl="0">
                        <a:spcBef>
                          <a:spcPts val="0"/>
                        </a:spcBef>
                        <a:spcAft>
                          <a:spcPts val="0"/>
                        </a:spcAft>
                        <a:buNone/>
                      </a:pPr>
                      <a:r>
                        <a:rPr lang="en" sz="1150">
                          <a:sym typeface="Helvetica Neue"/>
                        </a:rPr>
                        <a:t>+ Addition</a:t>
                      </a:r>
                      <a:endParaRPr/>
                    </a:p>
                  </a:txBody>
                  <a:tcPr marL="91450" marR="91450" marT="45725" marB="45725"/>
                </a:tc>
                <a:tc>
                  <a:txBody>
                    <a:bodyPr/>
                    <a:lstStyle/>
                    <a:p>
                      <a:pPr marL="0" marR="0" lvl="0" indent="0" algn="l" rtl="0">
                        <a:lnSpc>
                          <a:spcPct val="100000"/>
                        </a:lnSpc>
                        <a:spcBef>
                          <a:spcPts val="0"/>
                        </a:spcBef>
                        <a:spcAft>
                          <a:spcPts val="0"/>
                        </a:spcAft>
                        <a:buClr>
                          <a:schemeClr val="dk1"/>
                        </a:buClr>
                        <a:buSzPts val="1150"/>
                        <a:buFont typeface="Helvetica Neue"/>
                        <a:buNone/>
                      </a:pPr>
                      <a:r>
                        <a:rPr lang="en" sz="1150" b="0" u="none" strike="noStrike">
                          <a:solidFill>
                            <a:schemeClr val="dk1"/>
                          </a:solidFill>
                          <a:sym typeface="Helvetica Neue"/>
                        </a:rPr>
                        <a:t>Adds values on either side of the operator	</a:t>
                      </a:r>
                      <a:endParaRPr/>
                    </a:p>
                  </a:txBody>
                  <a:tcPr marL="91450" marR="91450" marT="45725" marB="45725"/>
                </a:tc>
                <a:tc>
                  <a:txBody>
                    <a:bodyPr/>
                    <a:lstStyle/>
                    <a:p>
                      <a:pPr marL="0" marR="0" lvl="0" indent="0" algn="l" rtl="0">
                        <a:lnSpc>
                          <a:spcPct val="100000"/>
                        </a:lnSpc>
                        <a:spcBef>
                          <a:spcPts val="0"/>
                        </a:spcBef>
                        <a:spcAft>
                          <a:spcPts val="0"/>
                        </a:spcAft>
                        <a:buClr>
                          <a:srgbClr val="00B050"/>
                        </a:buClr>
                        <a:buSzPts val="1150"/>
                        <a:buFont typeface="Helvetica Neue"/>
                        <a:buNone/>
                      </a:pPr>
                      <a:r>
                        <a:rPr lang="en" sz="1150" b="1" u="none" strike="noStrike">
                          <a:sym typeface="Helvetica Neue"/>
                        </a:rPr>
                        <a:t>&gt;&gt;&gt; 5 + 2</a:t>
                      </a:r>
                      <a:endParaRPr b="1"/>
                    </a:p>
                    <a:p>
                      <a:pPr marL="0" marR="0" lvl="0" indent="0" algn="l" rtl="0">
                        <a:lnSpc>
                          <a:spcPct val="100000"/>
                        </a:lnSpc>
                        <a:spcBef>
                          <a:spcPts val="0"/>
                        </a:spcBef>
                        <a:spcAft>
                          <a:spcPts val="0"/>
                        </a:spcAft>
                        <a:buClr>
                          <a:srgbClr val="00B050"/>
                        </a:buClr>
                        <a:buSzPts val="1150"/>
                        <a:buFont typeface="Helvetica Neue"/>
                        <a:buNone/>
                      </a:pPr>
                      <a:r>
                        <a:rPr lang="en" sz="1150" b="1" u="none" strike="noStrike">
                          <a:sym typeface="Helvetica Neue"/>
                        </a:rPr>
                        <a:t>7	</a:t>
                      </a:r>
                      <a:endParaRPr b="1"/>
                    </a:p>
                  </a:txBody>
                  <a:tcPr marL="91450" marR="91450" marT="45725" marB="45725"/>
                </a:tc>
                <a:extLst>
                  <a:ext uri="{0D108BD9-81ED-4DB2-BD59-A6C34878D82A}">
                    <a16:rowId xmlns:a16="http://schemas.microsoft.com/office/drawing/2014/main" val="10001"/>
                  </a:ext>
                </a:extLst>
              </a:tr>
              <a:tr h="499747">
                <a:tc>
                  <a:txBody>
                    <a:bodyPr/>
                    <a:lstStyle/>
                    <a:p>
                      <a:pPr marL="0" marR="0" lvl="0" indent="0" algn="l" rtl="0">
                        <a:spcBef>
                          <a:spcPts val="0"/>
                        </a:spcBef>
                        <a:spcAft>
                          <a:spcPts val="0"/>
                        </a:spcAft>
                        <a:buNone/>
                      </a:pPr>
                      <a:r>
                        <a:rPr lang="en" sz="1150">
                          <a:sym typeface="Helvetica Neue"/>
                        </a:rPr>
                        <a:t>- Subtraction</a:t>
                      </a:r>
                      <a:endParaRPr/>
                    </a:p>
                  </a:txBody>
                  <a:tcPr marL="91450" marR="91450" marT="45725" marB="45725"/>
                </a:tc>
                <a:tc>
                  <a:txBody>
                    <a:bodyPr/>
                    <a:lstStyle/>
                    <a:p>
                      <a:pPr marL="0" marR="0" lvl="0" indent="0" algn="l" rtl="0">
                        <a:lnSpc>
                          <a:spcPct val="100000"/>
                        </a:lnSpc>
                        <a:spcBef>
                          <a:spcPts val="0"/>
                        </a:spcBef>
                        <a:spcAft>
                          <a:spcPts val="0"/>
                        </a:spcAft>
                        <a:buClr>
                          <a:schemeClr val="dk1"/>
                        </a:buClr>
                        <a:buSzPts val="1150"/>
                        <a:buFont typeface="Helvetica Neue"/>
                        <a:buNone/>
                      </a:pPr>
                      <a:r>
                        <a:rPr lang="en" sz="1150" b="0" u="none" strike="noStrike" dirty="0">
                          <a:solidFill>
                            <a:schemeClr val="dk1"/>
                          </a:solidFill>
                          <a:sym typeface="Helvetica Neue"/>
                        </a:rPr>
                        <a:t>Subtracts right hand operand from left hand operand	</a:t>
                      </a:r>
                      <a:endParaRPr dirty="0"/>
                    </a:p>
                  </a:txBody>
                  <a:tcPr marL="91450" marR="91450" marT="45725" marB="45725"/>
                </a:tc>
                <a:tc>
                  <a:txBody>
                    <a:bodyPr/>
                    <a:lstStyle/>
                    <a:p>
                      <a:pPr marL="0" marR="0" lvl="0" indent="0" algn="l" rtl="0">
                        <a:spcBef>
                          <a:spcPts val="0"/>
                        </a:spcBef>
                        <a:spcAft>
                          <a:spcPts val="0"/>
                        </a:spcAft>
                        <a:buNone/>
                      </a:pPr>
                      <a:r>
                        <a:rPr lang="en" sz="1150" b="1">
                          <a:sym typeface="Helvetica Neue"/>
                        </a:rPr>
                        <a:t>&gt;&gt;&gt; 5 – 2</a:t>
                      </a:r>
                      <a:endParaRPr b="1"/>
                    </a:p>
                    <a:p>
                      <a:pPr marL="0" marR="0" lvl="0" indent="0" algn="l" rtl="0">
                        <a:spcBef>
                          <a:spcPts val="0"/>
                        </a:spcBef>
                        <a:spcAft>
                          <a:spcPts val="0"/>
                        </a:spcAft>
                        <a:buNone/>
                      </a:pPr>
                      <a:r>
                        <a:rPr lang="en" sz="1150" b="1">
                          <a:sym typeface="Helvetica Neue"/>
                        </a:rPr>
                        <a:t>3</a:t>
                      </a:r>
                      <a:endParaRPr sz="1150" b="1">
                        <a:latin typeface="Helvetica Neue"/>
                        <a:ea typeface="Helvetica Neue"/>
                        <a:cs typeface="Helvetica Neue"/>
                        <a:sym typeface="Helvetica Neue"/>
                      </a:endParaRPr>
                    </a:p>
                  </a:txBody>
                  <a:tcPr marL="91450" marR="91450" marT="45725" marB="45725"/>
                </a:tc>
                <a:extLst>
                  <a:ext uri="{0D108BD9-81ED-4DB2-BD59-A6C34878D82A}">
                    <a16:rowId xmlns:a16="http://schemas.microsoft.com/office/drawing/2014/main" val="10002"/>
                  </a:ext>
                </a:extLst>
              </a:tr>
              <a:tr h="499747">
                <a:tc>
                  <a:txBody>
                    <a:bodyPr/>
                    <a:lstStyle/>
                    <a:p>
                      <a:pPr marL="0" marR="0" lvl="0" indent="0" algn="l" rtl="0">
                        <a:spcBef>
                          <a:spcPts val="0"/>
                        </a:spcBef>
                        <a:spcAft>
                          <a:spcPts val="0"/>
                        </a:spcAft>
                        <a:buNone/>
                      </a:pPr>
                      <a:r>
                        <a:rPr lang="en" sz="1150">
                          <a:sym typeface="Helvetica Neue"/>
                        </a:rPr>
                        <a:t>* Multiplication</a:t>
                      </a:r>
                      <a:endParaRPr/>
                    </a:p>
                  </a:txBody>
                  <a:tcPr marL="91450" marR="91450" marT="45725" marB="45725"/>
                </a:tc>
                <a:tc>
                  <a:txBody>
                    <a:bodyPr/>
                    <a:lstStyle/>
                    <a:p>
                      <a:pPr marL="0" marR="0" lvl="0" indent="0" algn="l" rtl="0">
                        <a:lnSpc>
                          <a:spcPct val="100000"/>
                        </a:lnSpc>
                        <a:spcBef>
                          <a:spcPts val="0"/>
                        </a:spcBef>
                        <a:spcAft>
                          <a:spcPts val="0"/>
                        </a:spcAft>
                        <a:buClr>
                          <a:schemeClr val="dk1"/>
                        </a:buClr>
                        <a:buSzPts val="1150"/>
                        <a:buFont typeface="Helvetica Neue"/>
                        <a:buNone/>
                      </a:pPr>
                      <a:r>
                        <a:rPr lang="en" sz="1150" b="0" u="none" strike="noStrike">
                          <a:solidFill>
                            <a:schemeClr val="dk1"/>
                          </a:solidFill>
                          <a:sym typeface="Helvetica Neue"/>
                        </a:rPr>
                        <a:t>Multiplies values on either side of the operator	</a:t>
                      </a:r>
                      <a:endParaRPr/>
                    </a:p>
                  </a:txBody>
                  <a:tcPr marL="91450" marR="91450" marT="45725" marB="45725"/>
                </a:tc>
                <a:tc>
                  <a:txBody>
                    <a:bodyPr/>
                    <a:lstStyle/>
                    <a:p>
                      <a:pPr marL="0" marR="0" lvl="0" indent="0" algn="l" rtl="0">
                        <a:spcBef>
                          <a:spcPts val="0"/>
                        </a:spcBef>
                        <a:spcAft>
                          <a:spcPts val="0"/>
                        </a:spcAft>
                        <a:buNone/>
                      </a:pPr>
                      <a:r>
                        <a:rPr lang="en" sz="1150" b="1">
                          <a:sym typeface="Helvetica Neue"/>
                        </a:rPr>
                        <a:t>&gt;&gt;&gt; 5 * 2</a:t>
                      </a:r>
                      <a:endParaRPr b="1"/>
                    </a:p>
                    <a:p>
                      <a:pPr marL="0" marR="0" lvl="0" indent="0" algn="l" rtl="0">
                        <a:spcBef>
                          <a:spcPts val="0"/>
                        </a:spcBef>
                        <a:spcAft>
                          <a:spcPts val="0"/>
                        </a:spcAft>
                        <a:buNone/>
                      </a:pPr>
                      <a:r>
                        <a:rPr lang="en" sz="1150" b="1">
                          <a:sym typeface="Helvetica Neue"/>
                        </a:rPr>
                        <a:t>10</a:t>
                      </a:r>
                      <a:endParaRPr sz="1150" b="1">
                        <a:latin typeface="Helvetica Neue"/>
                        <a:ea typeface="Helvetica Neue"/>
                        <a:cs typeface="Helvetica Neue"/>
                        <a:sym typeface="Helvetica Neue"/>
                      </a:endParaRPr>
                    </a:p>
                  </a:txBody>
                  <a:tcPr marL="91450" marR="91450" marT="45725" marB="45725"/>
                </a:tc>
                <a:extLst>
                  <a:ext uri="{0D108BD9-81ED-4DB2-BD59-A6C34878D82A}">
                    <a16:rowId xmlns:a16="http://schemas.microsoft.com/office/drawing/2014/main" val="10003"/>
                  </a:ext>
                </a:extLst>
              </a:tr>
              <a:tr h="499747">
                <a:tc>
                  <a:txBody>
                    <a:bodyPr/>
                    <a:lstStyle/>
                    <a:p>
                      <a:pPr marL="0" marR="0" lvl="0" indent="0" algn="l" rtl="0">
                        <a:spcBef>
                          <a:spcPts val="0"/>
                        </a:spcBef>
                        <a:spcAft>
                          <a:spcPts val="0"/>
                        </a:spcAft>
                        <a:buNone/>
                      </a:pPr>
                      <a:r>
                        <a:rPr lang="en" sz="1150">
                          <a:sym typeface="Helvetica Neue"/>
                        </a:rPr>
                        <a:t>/ Division</a:t>
                      </a:r>
                      <a:endParaRPr/>
                    </a:p>
                  </a:txBody>
                  <a:tcPr marL="91450" marR="91450" marT="45725" marB="45725"/>
                </a:tc>
                <a:tc>
                  <a:txBody>
                    <a:bodyPr/>
                    <a:lstStyle/>
                    <a:p>
                      <a:pPr marL="0" marR="0" lvl="0" indent="0" algn="l" rtl="0">
                        <a:lnSpc>
                          <a:spcPct val="100000"/>
                        </a:lnSpc>
                        <a:spcBef>
                          <a:spcPts val="0"/>
                        </a:spcBef>
                        <a:spcAft>
                          <a:spcPts val="0"/>
                        </a:spcAft>
                        <a:buClr>
                          <a:schemeClr val="dk1"/>
                        </a:buClr>
                        <a:buSzPts val="1150"/>
                        <a:buFont typeface="Helvetica Neue"/>
                        <a:buNone/>
                      </a:pPr>
                      <a:r>
                        <a:rPr lang="en" sz="1150" b="0" u="none" strike="noStrike">
                          <a:solidFill>
                            <a:schemeClr val="dk1"/>
                          </a:solidFill>
                          <a:sym typeface="Helvetica Neue"/>
                        </a:rPr>
                        <a:t>Divides left hand operand by right hand operand	</a:t>
                      </a:r>
                      <a:endParaRPr/>
                    </a:p>
                  </a:txBody>
                  <a:tcPr marL="91450" marR="91450" marT="45725" marB="45725"/>
                </a:tc>
                <a:tc>
                  <a:txBody>
                    <a:bodyPr/>
                    <a:lstStyle/>
                    <a:p>
                      <a:pPr marL="0" marR="0" lvl="0" indent="0" algn="l" rtl="0">
                        <a:spcBef>
                          <a:spcPts val="0"/>
                        </a:spcBef>
                        <a:spcAft>
                          <a:spcPts val="0"/>
                        </a:spcAft>
                        <a:buNone/>
                      </a:pPr>
                      <a:r>
                        <a:rPr lang="en" sz="1150" b="1">
                          <a:sym typeface="Helvetica Neue"/>
                        </a:rPr>
                        <a:t>&gt;&gt;&gt; 5 / 2</a:t>
                      </a:r>
                      <a:endParaRPr b="1"/>
                    </a:p>
                    <a:p>
                      <a:pPr marL="0" marR="0" lvl="0" indent="0" algn="l" rtl="0">
                        <a:spcBef>
                          <a:spcPts val="0"/>
                        </a:spcBef>
                        <a:spcAft>
                          <a:spcPts val="0"/>
                        </a:spcAft>
                        <a:buNone/>
                      </a:pPr>
                      <a:r>
                        <a:rPr lang="en" sz="1150" b="1">
                          <a:sym typeface="Helvetica Neue"/>
                        </a:rPr>
                        <a:t>2.5</a:t>
                      </a:r>
                      <a:endParaRPr sz="1150" b="1">
                        <a:latin typeface="Helvetica Neue"/>
                        <a:ea typeface="Helvetica Neue"/>
                        <a:cs typeface="Helvetica Neue"/>
                        <a:sym typeface="Helvetica Neue"/>
                      </a:endParaRPr>
                    </a:p>
                  </a:txBody>
                  <a:tcPr marL="91450" marR="91450" marT="45725" marB="45725"/>
                </a:tc>
                <a:extLst>
                  <a:ext uri="{0D108BD9-81ED-4DB2-BD59-A6C34878D82A}">
                    <a16:rowId xmlns:a16="http://schemas.microsoft.com/office/drawing/2014/main" val="10004"/>
                  </a:ext>
                </a:extLst>
              </a:tr>
              <a:tr h="499747">
                <a:tc>
                  <a:txBody>
                    <a:bodyPr/>
                    <a:lstStyle/>
                    <a:p>
                      <a:pPr marL="0" marR="0" lvl="0" indent="0" algn="l" rtl="0">
                        <a:spcBef>
                          <a:spcPts val="0"/>
                        </a:spcBef>
                        <a:spcAft>
                          <a:spcPts val="0"/>
                        </a:spcAft>
                        <a:buNone/>
                      </a:pPr>
                      <a:r>
                        <a:rPr lang="en" sz="1150">
                          <a:sym typeface="Helvetica Neue"/>
                        </a:rPr>
                        <a:t>// Integer Division</a:t>
                      </a:r>
                      <a:endParaRPr sz="1150">
                        <a:latin typeface="Helvetica Neue"/>
                        <a:ea typeface="Helvetica Neue"/>
                        <a:cs typeface="Helvetica Neue"/>
                        <a:sym typeface="Helvetica Neue"/>
                      </a:endParaRPr>
                    </a:p>
                  </a:txBody>
                  <a:tcPr marL="91450" marR="91450" marT="45725" marB="45725"/>
                </a:tc>
                <a:tc>
                  <a:txBody>
                    <a:bodyPr/>
                    <a:lstStyle/>
                    <a:p>
                      <a:pPr marL="0" marR="0" lvl="0" indent="0" algn="l" rtl="0">
                        <a:lnSpc>
                          <a:spcPct val="100000"/>
                        </a:lnSpc>
                        <a:spcBef>
                          <a:spcPts val="0"/>
                        </a:spcBef>
                        <a:spcAft>
                          <a:spcPts val="0"/>
                        </a:spcAft>
                        <a:buClr>
                          <a:schemeClr val="dk1"/>
                        </a:buClr>
                        <a:buSzPts val="1150"/>
                        <a:buFont typeface="Helvetica Neue"/>
                        <a:buNone/>
                      </a:pPr>
                      <a:r>
                        <a:rPr lang="en" sz="1150" b="0" u="none" strike="noStrike">
                          <a:solidFill>
                            <a:schemeClr val="dk1"/>
                          </a:solidFill>
                          <a:sym typeface="Helvetica Neue"/>
                        </a:rPr>
                        <a:t>The whole number smaller than the floating point result	</a:t>
                      </a:r>
                      <a:endParaRPr/>
                    </a:p>
                  </a:txBody>
                  <a:tcPr marL="91450" marR="91450" marT="45725" marB="45725"/>
                </a:tc>
                <a:tc>
                  <a:txBody>
                    <a:bodyPr/>
                    <a:lstStyle/>
                    <a:p>
                      <a:pPr marL="0" marR="0" lvl="0" indent="0" algn="l" rtl="0">
                        <a:spcBef>
                          <a:spcPts val="0"/>
                        </a:spcBef>
                        <a:spcAft>
                          <a:spcPts val="0"/>
                        </a:spcAft>
                        <a:buNone/>
                      </a:pPr>
                      <a:r>
                        <a:rPr lang="en" sz="1150" b="1">
                          <a:sym typeface="Helvetica Neue"/>
                        </a:rPr>
                        <a:t>&gt;&gt;&gt; 5 // 2</a:t>
                      </a:r>
                      <a:endParaRPr b="1"/>
                    </a:p>
                    <a:p>
                      <a:pPr marL="0" marR="0" lvl="0" indent="0" algn="l" rtl="0">
                        <a:spcBef>
                          <a:spcPts val="0"/>
                        </a:spcBef>
                        <a:spcAft>
                          <a:spcPts val="0"/>
                        </a:spcAft>
                        <a:buNone/>
                      </a:pPr>
                      <a:r>
                        <a:rPr lang="en" sz="1150" b="1">
                          <a:sym typeface="Helvetica Neue"/>
                        </a:rPr>
                        <a:t>2</a:t>
                      </a:r>
                      <a:endParaRPr b="1"/>
                    </a:p>
                  </a:txBody>
                  <a:tcPr marL="91450" marR="91450" marT="45725" marB="45725"/>
                </a:tc>
                <a:extLst>
                  <a:ext uri="{0D108BD9-81ED-4DB2-BD59-A6C34878D82A}">
                    <a16:rowId xmlns:a16="http://schemas.microsoft.com/office/drawing/2014/main" val="10005"/>
                  </a:ext>
                </a:extLst>
              </a:tr>
              <a:tr h="499747">
                <a:tc>
                  <a:txBody>
                    <a:bodyPr/>
                    <a:lstStyle/>
                    <a:p>
                      <a:pPr marL="0" marR="0" lvl="0" indent="0" algn="l" rtl="0">
                        <a:spcBef>
                          <a:spcPts val="0"/>
                        </a:spcBef>
                        <a:spcAft>
                          <a:spcPts val="0"/>
                        </a:spcAft>
                        <a:buNone/>
                      </a:pPr>
                      <a:r>
                        <a:rPr lang="en" sz="1150">
                          <a:sym typeface="Helvetica Neue"/>
                        </a:rPr>
                        <a:t>% Modulus</a:t>
                      </a:r>
                      <a:endParaRPr/>
                    </a:p>
                  </a:txBody>
                  <a:tcPr marL="91450" marR="91450" marT="45725" marB="45725"/>
                </a:tc>
                <a:tc>
                  <a:txBody>
                    <a:bodyPr/>
                    <a:lstStyle/>
                    <a:p>
                      <a:pPr marL="0" marR="0" lvl="0" indent="0" algn="l" rtl="0">
                        <a:lnSpc>
                          <a:spcPct val="100000"/>
                        </a:lnSpc>
                        <a:spcBef>
                          <a:spcPts val="0"/>
                        </a:spcBef>
                        <a:spcAft>
                          <a:spcPts val="0"/>
                        </a:spcAft>
                        <a:buClr>
                          <a:schemeClr val="dk1"/>
                        </a:buClr>
                        <a:buSzPts val="1150"/>
                        <a:buFont typeface="Helvetica Neue"/>
                        <a:buNone/>
                      </a:pPr>
                      <a:r>
                        <a:rPr lang="en" sz="1150" b="0" u="none" strike="noStrike">
                          <a:solidFill>
                            <a:schemeClr val="dk1"/>
                          </a:solidFill>
                          <a:sym typeface="Helvetica Neue"/>
                        </a:rPr>
                        <a:t>Integer remainder after b/a	</a:t>
                      </a:r>
                      <a:endParaRPr/>
                    </a:p>
                    <a:p>
                      <a:pPr marL="0" marR="0" lvl="0" indent="0" algn="l" rtl="0">
                        <a:spcBef>
                          <a:spcPts val="0"/>
                        </a:spcBef>
                        <a:spcAft>
                          <a:spcPts val="0"/>
                        </a:spcAft>
                        <a:buNone/>
                      </a:pPr>
                      <a:endParaRPr sz="1150">
                        <a:latin typeface="Helvetica Neue"/>
                        <a:ea typeface="Helvetica Neue"/>
                        <a:cs typeface="Helvetica Neue"/>
                        <a:sym typeface="Helvetica Neue"/>
                      </a:endParaRPr>
                    </a:p>
                  </a:txBody>
                  <a:tcPr marL="91450" marR="91450" marT="45725" marB="45725"/>
                </a:tc>
                <a:tc>
                  <a:txBody>
                    <a:bodyPr/>
                    <a:lstStyle/>
                    <a:p>
                      <a:pPr marL="0" marR="0" lvl="0" indent="0" algn="l" rtl="0">
                        <a:spcBef>
                          <a:spcPts val="0"/>
                        </a:spcBef>
                        <a:spcAft>
                          <a:spcPts val="0"/>
                        </a:spcAft>
                        <a:buNone/>
                      </a:pPr>
                      <a:r>
                        <a:rPr lang="en" sz="1150" b="1">
                          <a:sym typeface="Helvetica Neue"/>
                        </a:rPr>
                        <a:t>&gt;&gt;&gt; 5 % 2</a:t>
                      </a:r>
                      <a:endParaRPr b="1"/>
                    </a:p>
                    <a:p>
                      <a:pPr marL="0" marR="0" lvl="0" indent="0" algn="l" rtl="0">
                        <a:spcBef>
                          <a:spcPts val="0"/>
                        </a:spcBef>
                        <a:spcAft>
                          <a:spcPts val="0"/>
                        </a:spcAft>
                        <a:buNone/>
                      </a:pPr>
                      <a:r>
                        <a:rPr lang="en" sz="1150" b="1">
                          <a:sym typeface="Helvetica Neue"/>
                        </a:rPr>
                        <a:t>1</a:t>
                      </a:r>
                      <a:endParaRPr b="1"/>
                    </a:p>
                  </a:txBody>
                  <a:tcPr marL="91450" marR="91450" marT="45725" marB="45725"/>
                </a:tc>
                <a:extLst>
                  <a:ext uri="{0D108BD9-81ED-4DB2-BD59-A6C34878D82A}">
                    <a16:rowId xmlns:a16="http://schemas.microsoft.com/office/drawing/2014/main" val="10006"/>
                  </a:ext>
                </a:extLst>
              </a:tr>
              <a:tr h="499747">
                <a:tc>
                  <a:txBody>
                    <a:bodyPr/>
                    <a:lstStyle/>
                    <a:p>
                      <a:pPr marL="0" marR="0" lvl="0" indent="0" algn="l" rtl="0">
                        <a:spcBef>
                          <a:spcPts val="0"/>
                        </a:spcBef>
                        <a:spcAft>
                          <a:spcPts val="0"/>
                        </a:spcAft>
                        <a:buNone/>
                      </a:pPr>
                      <a:r>
                        <a:rPr lang="en" sz="1150">
                          <a:sym typeface="Helvetica Neue"/>
                        </a:rPr>
                        <a:t>** Exponent</a:t>
                      </a:r>
                      <a:endParaRPr/>
                    </a:p>
                  </a:txBody>
                  <a:tcPr marL="91450" marR="91450" marT="45725" marB="45725"/>
                </a:tc>
                <a:tc>
                  <a:txBody>
                    <a:bodyPr/>
                    <a:lstStyle/>
                    <a:p>
                      <a:pPr marL="0" marR="0" lvl="0" indent="0" algn="l" rtl="0">
                        <a:lnSpc>
                          <a:spcPct val="100000"/>
                        </a:lnSpc>
                        <a:spcBef>
                          <a:spcPts val="0"/>
                        </a:spcBef>
                        <a:spcAft>
                          <a:spcPts val="0"/>
                        </a:spcAft>
                        <a:buClr>
                          <a:schemeClr val="dk1"/>
                        </a:buClr>
                        <a:buSzPts val="1150"/>
                        <a:buFont typeface="Helvetica Neue"/>
                        <a:buNone/>
                      </a:pPr>
                      <a:r>
                        <a:rPr lang="en" sz="1150" b="0" u="none" strike="noStrike" dirty="0">
                          <a:solidFill>
                            <a:schemeClr val="dk1"/>
                          </a:solidFill>
                          <a:sym typeface="Helvetica Neue"/>
                        </a:rPr>
                        <a:t>Performs exponential (power) calculation on operators	</a:t>
                      </a:r>
                      <a:endParaRPr dirty="0"/>
                    </a:p>
                  </a:txBody>
                  <a:tcPr marL="91450" marR="91450" marT="45725" marB="45725"/>
                </a:tc>
                <a:tc>
                  <a:txBody>
                    <a:bodyPr/>
                    <a:lstStyle/>
                    <a:p>
                      <a:pPr marL="0" marR="0" lvl="0" indent="0" algn="l" rtl="0">
                        <a:spcBef>
                          <a:spcPts val="0"/>
                        </a:spcBef>
                        <a:spcAft>
                          <a:spcPts val="0"/>
                        </a:spcAft>
                        <a:buNone/>
                      </a:pPr>
                      <a:r>
                        <a:rPr lang="en" sz="1150" b="1" dirty="0">
                          <a:sym typeface="Helvetica Neue"/>
                        </a:rPr>
                        <a:t>&gt;&gt;&gt; 5 ** 2</a:t>
                      </a:r>
                      <a:endParaRPr b="1" dirty="0"/>
                    </a:p>
                    <a:p>
                      <a:pPr marL="0" marR="0" lvl="0" indent="0" algn="l" rtl="0">
                        <a:spcBef>
                          <a:spcPts val="0"/>
                        </a:spcBef>
                        <a:spcAft>
                          <a:spcPts val="0"/>
                        </a:spcAft>
                        <a:buNone/>
                      </a:pPr>
                      <a:r>
                        <a:rPr lang="en" sz="1150" b="1" dirty="0">
                          <a:sym typeface="Helvetica Neue"/>
                        </a:rPr>
                        <a:t>25</a:t>
                      </a:r>
                      <a:endParaRPr b="1" dirty="0"/>
                    </a:p>
                  </a:txBody>
                  <a:tcPr marL="91450" marR="91450" marT="45725" marB="45725"/>
                </a:tc>
                <a:extLst>
                  <a:ext uri="{0D108BD9-81ED-4DB2-BD59-A6C34878D82A}">
                    <a16:rowId xmlns:a16="http://schemas.microsoft.com/office/drawing/2014/main" val="10007"/>
                  </a:ext>
                </a:extLst>
              </a:tr>
            </a:tbl>
          </a:graphicData>
        </a:graphic>
      </p:graphicFrame>
      <p:sp>
        <p:nvSpPr>
          <p:cNvPr id="8" name="Footer Placeholder 7">
            <a:extLst>
              <a:ext uri="{FF2B5EF4-FFF2-40B4-BE49-F238E27FC236}">
                <a16:creationId xmlns:a16="http://schemas.microsoft.com/office/drawing/2014/main" id="{CA9BC5AB-D233-AD34-6613-DE13844B8329}"/>
              </a:ext>
            </a:extLst>
          </p:cNvPr>
          <p:cNvSpPr>
            <a:spLocks noGrp="1"/>
          </p:cNvSpPr>
          <p:nvPr>
            <p:ph type="ftr" sz="quarter" idx="11"/>
          </p:nvPr>
        </p:nvSpPr>
        <p:spPr/>
        <p:txBody>
          <a:bodyPr/>
          <a:lstStyle/>
          <a:p>
            <a:r>
              <a:rPr lang="en-US"/>
              <a:t>Nasrin Akter</a:t>
            </a:r>
          </a:p>
        </p:txBody>
      </p:sp>
      <p:sp>
        <p:nvSpPr>
          <p:cNvPr id="9" name="Date Placeholder 8">
            <a:extLst>
              <a:ext uri="{FF2B5EF4-FFF2-40B4-BE49-F238E27FC236}">
                <a16:creationId xmlns:a16="http://schemas.microsoft.com/office/drawing/2014/main" id="{62FD9485-80C0-0885-0363-4EFBFBA06820}"/>
              </a:ext>
            </a:extLst>
          </p:cNvPr>
          <p:cNvSpPr>
            <a:spLocks noGrp="1"/>
          </p:cNvSpPr>
          <p:nvPr>
            <p:ph type="dt" sz="half" idx="10"/>
          </p:nvPr>
        </p:nvSpPr>
        <p:spPr/>
        <p:txBody>
          <a:bodyPr/>
          <a:lstStyle/>
          <a:p>
            <a:fld id="{71076AFC-D3AA-4426-9C8E-6CEA7D56F38E}" type="datetime1">
              <a:rPr lang="en-US" smtClean="0"/>
              <a:t>7/14/2023</a:t>
            </a:fld>
            <a:endParaRPr lang="en-US"/>
          </a:p>
        </p:txBody>
      </p:sp>
      <p:sp>
        <p:nvSpPr>
          <p:cNvPr id="10" name="Slide Number Placeholder 9">
            <a:extLst>
              <a:ext uri="{FF2B5EF4-FFF2-40B4-BE49-F238E27FC236}">
                <a16:creationId xmlns:a16="http://schemas.microsoft.com/office/drawing/2014/main" id="{1E510817-DFFC-48AB-4C7F-204FFF59DF97}"/>
              </a:ext>
            </a:extLst>
          </p:cNvPr>
          <p:cNvSpPr>
            <a:spLocks noGrp="1"/>
          </p:cNvSpPr>
          <p:nvPr>
            <p:ph type="sldNum" sz="quarter" idx="12"/>
          </p:nvPr>
        </p:nvSpPr>
        <p:spPr/>
        <p:txBody>
          <a:bodyPr/>
          <a:lstStyle/>
          <a:p>
            <a:fld id="{5705F9E9-D8A3-42F1-8BB5-75D76391D328}" type="slidenum">
              <a:rPr lang="en-US" smtClean="0"/>
              <a:t>39</a:t>
            </a:fld>
            <a:endParaRPr lang="en-US"/>
          </a:p>
        </p:txBody>
      </p:sp>
    </p:spTree>
    <p:extLst>
      <p:ext uri="{BB962C8B-B14F-4D97-AF65-F5344CB8AC3E}">
        <p14:creationId xmlns:p14="http://schemas.microsoft.com/office/powerpoint/2010/main" val="35555558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52B56EA-0B87-5E6B-EEF6-A3A460AB0EB9}"/>
              </a:ext>
            </a:extLst>
          </p:cNvPr>
          <p:cNvSpPr>
            <a:spLocks noGrp="1"/>
          </p:cNvSpPr>
          <p:nvPr>
            <p:ph type="body" idx="1"/>
          </p:nvPr>
        </p:nvSpPr>
        <p:spPr/>
        <p:txBody>
          <a:bodyPr>
            <a:normAutofit lnSpcReduction="10000"/>
          </a:bodyPr>
          <a:lstStyle/>
          <a:p>
            <a:r>
              <a:rPr lang="en-US" dirty="0"/>
              <a:t>Teaching Assistant</a:t>
            </a:r>
          </a:p>
        </p:txBody>
      </p:sp>
      <p:sp>
        <p:nvSpPr>
          <p:cNvPr id="3" name="Text Placeholder 2">
            <a:extLst>
              <a:ext uri="{FF2B5EF4-FFF2-40B4-BE49-F238E27FC236}">
                <a16:creationId xmlns:a16="http://schemas.microsoft.com/office/drawing/2014/main" id="{A610928A-C1F5-DBF3-6D8B-F2D323E63971}"/>
              </a:ext>
            </a:extLst>
          </p:cNvPr>
          <p:cNvSpPr>
            <a:spLocks noGrp="1"/>
          </p:cNvSpPr>
          <p:nvPr>
            <p:ph type="body" idx="2"/>
          </p:nvPr>
        </p:nvSpPr>
        <p:spPr/>
        <p:txBody>
          <a:bodyPr>
            <a:normAutofit/>
          </a:bodyPr>
          <a:lstStyle/>
          <a:p>
            <a:r>
              <a:rPr lang="en-US" dirty="0"/>
              <a:t>Manisha Mandava</a:t>
            </a:r>
          </a:p>
        </p:txBody>
      </p:sp>
      <p:sp>
        <p:nvSpPr>
          <p:cNvPr id="5" name="Text Placeholder 4">
            <a:extLst>
              <a:ext uri="{FF2B5EF4-FFF2-40B4-BE49-F238E27FC236}">
                <a16:creationId xmlns:a16="http://schemas.microsoft.com/office/drawing/2014/main" id="{E4AD9588-526A-3D9B-D22D-2DFA9EB44397}"/>
              </a:ext>
            </a:extLst>
          </p:cNvPr>
          <p:cNvSpPr>
            <a:spLocks noGrp="1"/>
          </p:cNvSpPr>
          <p:nvPr>
            <p:ph type="body" idx="4"/>
          </p:nvPr>
        </p:nvSpPr>
        <p:spPr>
          <a:xfrm>
            <a:off x="596899" y="2271183"/>
            <a:ext cx="6394047" cy="3835599"/>
          </a:xfrm>
        </p:spPr>
        <p:txBody>
          <a:bodyPr>
            <a:normAutofit/>
          </a:bodyPr>
          <a:lstStyle/>
          <a:p>
            <a:pPr marL="169329" indent="0">
              <a:buNone/>
            </a:pPr>
            <a:endParaRPr lang="en-US" dirty="0"/>
          </a:p>
          <a:p>
            <a:r>
              <a:rPr lang="en-US" dirty="0"/>
              <a:t>M.S. in Computer Science</a:t>
            </a:r>
          </a:p>
          <a:p>
            <a:pPr marL="169329" indent="0">
              <a:buNone/>
            </a:pPr>
            <a:r>
              <a:rPr lang="en-US" dirty="0"/>
              <a:t>     (OU, 2021 - 2023)</a:t>
            </a:r>
          </a:p>
          <a:p>
            <a:r>
              <a:rPr lang="en-US" dirty="0"/>
              <a:t>Graduate teaching assistant</a:t>
            </a:r>
          </a:p>
          <a:p>
            <a:pPr marL="169329" indent="0">
              <a:buNone/>
            </a:pPr>
            <a:endParaRPr lang="en-US" dirty="0"/>
          </a:p>
        </p:txBody>
      </p:sp>
    </p:spTree>
    <p:extLst>
      <p:ext uri="{BB962C8B-B14F-4D97-AF65-F5344CB8AC3E}">
        <p14:creationId xmlns:p14="http://schemas.microsoft.com/office/powerpoint/2010/main" val="278519938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B96D80-033E-845C-B3A4-D698EFFA4F6B}"/>
              </a:ext>
            </a:extLst>
          </p:cNvPr>
          <p:cNvSpPr>
            <a:spLocks noGrp="1"/>
          </p:cNvSpPr>
          <p:nvPr>
            <p:ph type="title" idx="4294967295"/>
          </p:nvPr>
        </p:nvSpPr>
        <p:spPr>
          <a:xfrm>
            <a:off x="838200" y="365125"/>
            <a:ext cx="10515600" cy="1325563"/>
          </a:xfrm>
        </p:spPr>
        <p:txBody>
          <a:bodyPr vert="horz" lIns="91440" tIns="45720" rIns="91440" bIns="45720" rtlCol="0" anchor="ctr">
            <a:normAutofit/>
          </a:bodyPr>
          <a:lstStyle/>
          <a:p>
            <a:r>
              <a:rPr lang="en-US" sz="4267" b="1" dirty="0">
                <a:solidFill>
                  <a:schemeClr val="dk2"/>
                </a:solidFill>
                <a:latin typeface="Helvetica Neue"/>
              </a:rPr>
              <a:t>Operators</a:t>
            </a:r>
          </a:p>
        </p:txBody>
      </p:sp>
      <p:graphicFrame>
        <p:nvGraphicFramePr>
          <p:cNvPr id="4" name="Google Shape;345;p50">
            <a:extLst>
              <a:ext uri="{FF2B5EF4-FFF2-40B4-BE49-F238E27FC236}">
                <a16:creationId xmlns:a16="http://schemas.microsoft.com/office/drawing/2014/main" id="{85586A1D-EACB-B4E7-8393-912F328FD93D}"/>
              </a:ext>
            </a:extLst>
          </p:cNvPr>
          <p:cNvGraphicFramePr/>
          <p:nvPr>
            <p:extLst>
              <p:ext uri="{D42A27DB-BD31-4B8C-83A1-F6EECF244321}">
                <p14:modId xmlns:p14="http://schemas.microsoft.com/office/powerpoint/2010/main" val="2013374435"/>
              </p:ext>
            </p:extLst>
          </p:nvPr>
        </p:nvGraphicFramePr>
        <p:xfrm>
          <a:off x="1487620" y="1856510"/>
          <a:ext cx="9069543" cy="4205317"/>
        </p:xfrm>
        <a:graphic>
          <a:graphicData uri="http://schemas.openxmlformats.org/drawingml/2006/table">
            <a:tbl>
              <a:tblPr firstRow="1" bandRow="1">
                <a:tableStyleId>{3B4B98B0-60AC-42C2-AFA5-B58CD77FA1E5}</a:tableStyleId>
              </a:tblPr>
              <a:tblGrid>
                <a:gridCol w="1275289">
                  <a:extLst>
                    <a:ext uri="{9D8B030D-6E8A-4147-A177-3AD203B41FA5}">
                      <a16:colId xmlns:a16="http://schemas.microsoft.com/office/drawing/2014/main" val="20000"/>
                    </a:ext>
                  </a:extLst>
                </a:gridCol>
                <a:gridCol w="4644205">
                  <a:extLst>
                    <a:ext uri="{9D8B030D-6E8A-4147-A177-3AD203B41FA5}">
                      <a16:colId xmlns:a16="http://schemas.microsoft.com/office/drawing/2014/main" val="20001"/>
                    </a:ext>
                  </a:extLst>
                </a:gridCol>
                <a:gridCol w="3150049">
                  <a:extLst>
                    <a:ext uri="{9D8B030D-6E8A-4147-A177-3AD203B41FA5}">
                      <a16:colId xmlns:a16="http://schemas.microsoft.com/office/drawing/2014/main" val="20002"/>
                    </a:ext>
                  </a:extLst>
                </a:gridCol>
              </a:tblGrid>
              <a:tr h="369602">
                <a:tc>
                  <a:txBody>
                    <a:bodyPr/>
                    <a:lstStyle/>
                    <a:p>
                      <a:pPr marL="0" marR="0" lvl="0" indent="0" algn="l" rtl="0">
                        <a:spcBef>
                          <a:spcPts val="0"/>
                        </a:spcBef>
                        <a:spcAft>
                          <a:spcPts val="0"/>
                        </a:spcAft>
                        <a:buNone/>
                      </a:pPr>
                      <a:r>
                        <a:rPr lang="en" sz="1400">
                          <a:sym typeface="Helvetica Neue"/>
                        </a:rPr>
                        <a:t>Operator</a:t>
                      </a:r>
                      <a:endParaRPr/>
                    </a:p>
                  </a:txBody>
                  <a:tcPr marL="91450" marR="91450" marT="45725" marB="45725"/>
                </a:tc>
                <a:tc>
                  <a:txBody>
                    <a:bodyPr/>
                    <a:lstStyle/>
                    <a:p>
                      <a:pPr marL="0" marR="0" lvl="0" indent="0" algn="l" rtl="0">
                        <a:spcBef>
                          <a:spcPts val="0"/>
                        </a:spcBef>
                        <a:spcAft>
                          <a:spcPts val="0"/>
                        </a:spcAft>
                        <a:buNone/>
                      </a:pPr>
                      <a:r>
                        <a:rPr lang="en" sz="1400">
                          <a:sym typeface="Helvetica Neue"/>
                        </a:rPr>
                        <a:t>Description</a:t>
                      </a:r>
                      <a:endParaRPr/>
                    </a:p>
                  </a:txBody>
                  <a:tcPr marL="91450" marR="91450" marT="45725" marB="45725"/>
                </a:tc>
                <a:tc>
                  <a:txBody>
                    <a:bodyPr/>
                    <a:lstStyle/>
                    <a:p>
                      <a:pPr marL="0" marR="0" lvl="0" indent="0" algn="l" rtl="0">
                        <a:spcBef>
                          <a:spcPts val="0"/>
                        </a:spcBef>
                        <a:spcAft>
                          <a:spcPts val="0"/>
                        </a:spcAft>
                        <a:buNone/>
                      </a:pPr>
                      <a:r>
                        <a:rPr lang="en" sz="1400">
                          <a:sym typeface="Helvetica Neue"/>
                        </a:rPr>
                        <a:t>Example</a:t>
                      </a:r>
                      <a:endParaRPr/>
                    </a:p>
                  </a:txBody>
                  <a:tcPr marL="91450" marR="91450" marT="45725" marB="45725"/>
                </a:tc>
                <a:extLst>
                  <a:ext uri="{0D108BD9-81ED-4DB2-BD59-A6C34878D82A}">
                    <a16:rowId xmlns:a16="http://schemas.microsoft.com/office/drawing/2014/main" val="10000"/>
                  </a:ext>
                </a:extLst>
              </a:tr>
              <a:tr h="369602">
                <a:tc>
                  <a:txBody>
                    <a:bodyPr/>
                    <a:lstStyle/>
                    <a:p>
                      <a:pPr marL="0" marR="0" lvl="0" indent="0" algn="l" rtl="0">
                        <a:spcBef>
                          <a:spcPts val="0"/>
                        </a:spcBef>
                        <a:spcAft>
                          <a:spcPts val="0"/>
                        </a:spcAft>
                        <a:buNone/>
                      </a:pPr>
                      <a:r>
                        <a:rPr lang="en" sz="1150">
                          <a:sym typeface="Helvetica Neue"/>
                        </a:rPr>
                        <a:t>=</a:t>
                      </a:r>
                      <a:endParaRPr/>
                    </a:p>
                  </a:txBody>
                  <a:tcPr marL="91450" marR="91450" marT="45725" marB="45725"/>
                </a:tc>
                <a:tc>
                  <a:txBody>
                    <a:bodyPr/>
                    <a:lstStyle/>
                    <a:p>
                      <a:pPr marL="0" marR="0" lvl="0" indent="0" algn="l" rtl="0">
                        <a:spcBef>
                          <a:spcPts val="0"/>
                        </a:spcBef>
                        <a:spcAft>
                          <a:spcPts val="0"/>
                        </a:spcAft>
                        <a:buNone/>
                      </a:pPr>
                      <a:r>
                        <a:rPr lang="en" sz="1150" b="0" u="none" strike="noStrike">
                          <a:solidFill>
                            <a:schemeClr val="dk1"/>
                          </a:solidFill>
                          <a:sym typeface="Helvetica Neue"/>
                        </a:rPr>
                        <a:t>Assigns values from right side expression to left side operand</a:t>
                      </a:r>
                      <a:endParaRPr sz="1150" b="0" i="0" u="none" strike="noStrike">
                        <a:solidFill>
                          <a:schemeClr val="dk1"/>
                        </a:solidFill>
                        <a:latin typeface="Calibri"/>
                        <a:ea typeface="Calibri"/>
                        <a:cs typeface="Calibri"/>
                        <a:sym typeface="Calibri"/>
                      </a:endParaRPr>
                    </a:p>
                  </a:txBody>
                  <a:tcPr marL="91450" marR="91450" marT="45725" marB="45725"/>
                </a:tc>
                <a:tc>
                  <a:txBody>
                    <a:bodyPr/>
                    <a:lstStyle/>
                    <a:p>
                      <a:pPr marL="0" marR="0" lvl="0" indent="0" algn="l" rtl="0">
                        <a:lnSpc>
                          <a:spcPct val="100000"/>
                        </a:lnSpc>
                        <a:spcBef>
                          <a:spcPts val="0"/>
                        </a:spcBef>
                        <a:spcAft>
                          <a:spcPts val="0"/>
                        </a:spcAft>
                        <a:buClr>
                          <a:srgbClr val="00B050"/>
                        </a:buClr>
                        <a:buSzPts val="1150"/>
                        <a:buFont typeface="Helvetica Neue"/>
                        <a:buNone/>
                      </a:pPr>
                      <a:r>
                        <a:rPr lang="en" sz="1150" b="1" u="none" strike="noStrike">
                          <a:sym typeface="Helvetica Neue"/>
                        </a:rPr>
                        <a:t>c = a + b assigns c the values of a + b	</a:t>
                      </a:r>
                      <a:endParaRPr b="1"/>
                    </a:p>
                  </a:txBody>
                  <a:tcPr marL="91450" marR="91450" marT="45725" marB="45725"/>
                </a:tc>
                <a:extLst>
                  <a:ext uri="{0D108BD9-81ED-4DB2-BD59-A6C34878D82A}">
                    <a16:rowId xmlns:a16="http://schemas.microsoft.com/office/drawing/2014/main" val="10001"/>
                  </a:ext>
                </a:extLst>
              </a:tr>
              <a:tr h="495159">
                <a:tc>
                  <a:txBody>
                    <a:bodyPr/>
                    <a:lstStyle/>
                    <a:p>
                      <a:pPr marL="0" marR="0" lvl="0" indent="0" algn="l" rtl="0">
                        <a:spcBef>
                          <a:spcPts val="0"/>
                        </a:spcBef>
                        <a:spcAft>
                          <a:spcPts val="0"/>
                        </a:spcAft>
                        <a:buNone/>
                      </a:pPr>
                      <a:r>
                        <a:rPr lang="en" sz="1150">
                          <a:sym typeface="Helvetica Neue"/>
                        </a:rPr>
                        <a:t>+= Add AND</a:t>
                      </a:r>
                      <a:endParaRPr sz="1150">
                        <a:latin typeface="Helvetica Neue"/>
                        <a:ea typeface="Helvetica Neue"/>
                        <a:cs typeface="Helvetica Neue"/>
                        <a:sym typeface="Helvetica Neue"/>
                      </a:endParaRPr>
                    </a:p>
                  </a:txBody>
                  <a:tcPr marL="91450" marR="91450" marT="45725" marB="45725"/>
                </a:tc>
                <a:tc>
                  <a:txBody>
                    <a:bodyPr/>
                    <a:lstStyle/>
                    <a:p>
                      <a:pPr marL="0" marR="0" lvl="0" indent="0" algn="l" rtl="0">
                        <a:spcBef>
                          <a:spcPts val="0"/>
                        </a:spcBef>
                        <a:spcAft>
                          <a:spcPts val="0"/>
                        </a:spcAft>
                        <a:buNone/>
                      </a:pPr>
                      <a:r>
                        <a:rPr lang="en" sz="1150" b="0" u="none" strike="noStrike">
                          <a:solidFill>
                            <a:schemeClr val="dk1"/>
                          </a:solidFill>
                          <a:sym typeface="Helvetica Neue"/>
                        </a:rPr>
                        <a:t>It adds right operand to the left operand and assign the result to left operand</a:t>
                      </a:r>
                      <a:r>
                        <a:rPr lang="en" sz="1150" b="0" u="none" strike="noStrike">
                          <a:solidFill>
                            <a:schemeClr val="dk1"/>
                          </a:solidFill>
                          <a:sym typeface="Calibri"/>
                        </a:rPr>
                        <a:t>	</a:t>
                      </a:r>
                      <a:endParaRPr/>
                    </a:p>
                  </a:txBody>
                  <a:tcPr marL="91450" marR="91450" marT="45725" marB="45725"/>
                </a:tc>
                <a:tc>
                  <a:txBody>
                    <a:bodyPr/>
                    <a:lstStyle/>
                    <a:p>
                      <a:pPr marL="0" marR="0" lvl="0" indent="0" algn="l" rtl="0">
                        <a:spcBef>
                          <a:spcPts val="0"/>
                        </a:spcBef>
                        <a:spcAft>
                          <a:spcPts val="0"/>
                        </a:spcAft>
                        <a:buNone/>
                      </a:pPr>
                      <a:r>
                        <a:rPr lang="en" sz="1150" b="1" u="none" strike="noStrike">
                          <a:sym typeface="Helvetica Neue"/>
                        </a:rPr>
                        <a:t>c += a is equivalent to c = c + a </a:t>
                      </a:r>
                      <a:endParaRPr b="1"/>
                    </a:p>
                    <a:p>
                      <a:pPr marL="0" marR="0" lvl="0" indent="0" algn="l" rtl="0">
                        <a:spcBef>
                          <a:spcPts val="0"/>
                        </a:spcBef>
                        <a:spcAft>
                          <a:spcPts val="0"/>
                        </a:spcAft>
                        <a:buNone/>
                      </a:pPr>
                      <a:r>
                        <a:rPr lang="en" sz="1150" b="1" u="none" strike="noStrike">
                          <a:sym typeface="Helvetica Neue"/>
                        </a:rPr>
                        <a:t>c += 1 is equivalent to c = c + 1</a:t>
                      </a:r>
                      <a:r>
                        <a:rPr lang="en" sz="1150" b="1" u="none" strike="noStrike"/>
                        <a:t>	</a:t>
                      </a:r>
                      <a:endParaRPr b="1"/>
                    </a:p>
                  </a:txBody>
                  <a:tcPr marL="91450" marR="91450" marT="45725" marB="45725"/>
                </a:tc>
                <a:extLst>
                  <a:ext uri="{0D108BD9-81ED-4DB2-BD59-A6C34878D82A}">
                    <a16:rowId xmlns:a16="http://schemas.microsoft.com/office/drawing/2014/main" val="10002"/>
                  </a:ext>
                </a:extLst>
              </a:tr>
              <a:tr h="495159">
                <a:tc>
                  <a:txBody>
                    <a:bodyPr/>
                    <a:lstStyle/>
                    <a:p>
                      <a:pPr marL="0" marR="0" lvl="0" indent="0" algn="l" rtl="0">
                        <a:spcBef>
                          <a:spcPts val="0"/>
                        </a:spcBef>
                        <a:spcAft>
                          <a:spcPts val="0"/>
                        </a:spcAft>
                        <a:buNone/>
                      </a:pPr>
                      <a:r>
                        <a:rPr lang="en" sz="1150">
                          <a:sym typeface="Helvetica Neue"/>
                        </a:rPr>
                        <a:t>-= Subtract AND</a:t>
                      </a:r>
                      <a:endParaRPr/>
                    </a:p>
                  </a:txBody>
                  <a:tcPr marL="91450" marR="91450" marT="45725" marB="45725"/>
                </a:tc>
                <a:tc>
                  <a:txBody>
                    <a:bodyPr/>
                    <a:lstStyle/>
                    <a:p>
                      <a:pPr marL="0" marR="0" lvl="0" indent="0" algn="l" rtl="0">
                        <a:spcBef>
                          <a:spcPts val="0"/>
                        </a:spcBef>
                        <a:spcAft>
                          <a:spcPts val="0"/>
                        </a:spcAft>
                        <a:buNone/>
                      </a:pPr>
                      <a:r>
                        <a:rPr lang="en" sz="1150" b="0" u="none" strike="noStrike">
                          <a:solidFill>
                            <a:schemeClr val="dk1"/>
                          </a:solidFill>
                          <a:sym typeface="Helvetica Neue"/>
                        </a:rPr>
                        <a:t>It subtracts right operand to the left operand and assign the result to left operand</a:t>
                      </a:r>
                      <a:r>
                        <a:rPr lang="en" sz="1150" b="0" u="none" strike="noStrike">
                          <a:solidFill>
                            <a:schemeClr val="dk1"/>
                          </a:solidFill>
                          <a:sym typeface="Calibri"/>
                        </a:rPr>
                        <a:t>	</a:t>
                      </a:r>
                      <a:endParaRPr/>
                    </a:p>
                  </a:txBody>
                  <a:tcPr marL="91450" marR="91450" marT="45725" marB="45725"/>
                </a:tc>
                <a:tc>
                  <a:txBody>
                    <a:bodyPr/>
                    <a:lstStyle/>
                    <a:p>
                      <a:pPr marL="0" marR="0" lvl="0" indent="0" algn="l" rtl="0">
                        <a:spcBef>
                          <a:spcPts val="0"/>
                        </a:spcBef>
                        <a:spcAft>
                          <a:spcPts val="0"/>
                        </a:spcAft>
                        <a:buNone/>
                      </a:pPr>
                      <a:r>
                        <a:rPr lang="en" sz="1150" b="1" u="none" strike="noStrike">
                          <a:sym typeface="Helvetica Neue"/>
                        </a:rPr>
                        <a:t>c -= a is equivalent to c = c - a </a:t>
                      </a:r>
                      <a:endParaRPr b="1"/>
                    </a:p>
                  </a:txBody>
                  <a:tcPr marL="91450" marR="91450" marT="45725" marB="45725"/>
                </a:tc>
                <a:extLst>
                  <a:ext uri="{0D108BD9-81ED-4DB2-BD59-A6C34878D82A}">
                    <a16:rowId xmlns:a16="http://schemas.microsoft.com/office/drawing/2014/main" val="10003"/>
                  </a:ext>
                </a:extLst>
              </a:tr>
              <a:tr h="495159">
                <a:tc>
                  <a:txBody>
                    <a:bodyPr/>
                    <a:lstStyle/>
                    <a:p>
                      <a:pPr marL="0" marR="0" lvl="0" indent="0" algn="l" rtl="0">
                        <a:spcBef>
                          <a:spcPts val="0"/>
                        </a:spcBef>
                        <a:spcAft>
                          <a:spcPts val="0"/>
                        </a:spcAft>
                        <a:buNone/>
                      </a:pPr>
                      <a:r>
                        <a:rPr lang="en" sz="1150">
                          <a:sym typeface="Helvetica Neue"/>
                        </a:rPr>
                        <a:t>*= Subtract AND</a:t>
                      </a:r>
                      <a:endParaRPr/>
                    </a:p>
                  </a:txBody>
                  <a:tcPr marL="91450" marR="91450" marT="45725" marB="45725"/>
                </a:tc>
                <a:tc>
                  <a:txBody>
                    <a:bodyPr/>
                    <a:lstStyle/>
                    <a:p>
                      <a:pPr marL="0" marR="0" lvl="0" indent="0" algn="l" rtl="0">
                        <a:lnSpc>
                          <a:spcPct val="100000"/>
                        </a:lnSpc>
                        <a:spcBef>
                          <a:spcPts val="0"/>
                        </a:spcBef>
                        <a:spcAft>
                          <a:spcPts val="0"/>
                        </a:spcAft>
                        <a:buClr>
                          <a:schemeClr val="dk1"/>
                        </a:buClr>
                        <a:buSzPts val="1150"/>
                        <a:buFont typeface="Helvetica Neue"/>
                        <a:buNone/>
                      </a:pPr>
                      <a:r>
                        <a:rPr lang="en" sz="1150" b="0" u="none" strike="noStrike">
                          <a:solidFill>
                            <a:schemeClr val="dk1"/>
                          </a:solidFill>
                          <a:sym typeface="Helvetica Neue"/>
                        </a:rPr>
                        <a:t>It multiplies right operand to the left operand and assign the result to left operand</a:t>
                      </a:r>
                      <a:r>
                        <a:rPr lang="en" sz="1150" b="0" u="none" strike="noStrike">
                          <a:solidFill>
                            <a:schemeClr val="dk1"/>
                          </a:solidFill>
                          <a:sym typeface="Calibri"/>
                        </a:rPr>
                        <a:t>	</a:t>
                      </a:r>
                      <a:r>
                        <a:rPr lang="en" sz="1150" b="0" u="none" strike="noStrike">
                          <a:solidFill>
                            <a:schemeClr val="dk1"/>
                          </a:solidFill>
                          <a:sym typeface="Helvetica Neue"/>
                        </a:rPr>
                        <a:t>	</a:t>
                      </a:r>
                      <a:endParaRPr/>
                    </a:p>
                  </a:txBody>
                  <a:tcPr marL="91450" marR="91450" marT="45725" marB="45725"/>
                </a:tc>
                <a:tc>
                  <a:txBody>
                    <a:bodyPr/>
                    <a:lstStyle/>
                    <a:p>
                      <a:pPr marL="0" marR="0" lvl="0" indent="0" algn="l" rtl="0">
                        <a:spcBef>
                          <a:spcPts val="0"/>
                        </a:spcBef>
                        <a:spcAft>
                          <a:spcPts val="0"/>
                        </a:spcAft>
                        <a:buNone/>
                      </a:pPr>
                      <a:r>
                        <a:rPr lang="en" sz="1150" b="1" u="none" strike="noStrike">
                          <a:sym typeface="Helvetica Neue"/>
                        </a:rPr>
                        <a:t>c *= a is equivalent to c = c * a</a:t>
                      </a:r>
                      <a:endParaRPr sz="1150" b="1">
                        <a:latin typeface="Helvetica Neue"/>
                        <a:ea typeface="Helvetica Neue"/>
                        <a:cs typeface="Helvetica Neue"/>
                        <a:sym typeface="Helvetica Neue"/>
                      </a:endParaRPr>
                    </a:p>
                  </a:txBody>
                  <a:tcPr marL="91450" marR="91450" marT="45725" marB="45725"/>
                </a:tc>
                <a:extLst>
                  <a:ext uri="{0D108BD9-81ED-4DB2-BD59-A6C34878D82A}">
                    <a16:rowId xmlns:a16="http://schemas.microsoft.com/office/drawing/2014/main" val="10004"/>
                  </a:ext>
                </a:extLst>
              </a:tr>
              <a:tr h="495159">
                <a:tc>
                  <a:txBody>
                    <a:bodyPr/>
                    <a:lstStyle/>
                    <a:p>
                      <a:pPr marL="0" marR="0" lvl="0" indent="0" algn="l" rtl="0">
                        <a:spcBef>
                          <a:spcPts val="0"/>
                        </a:spcBef>
                        <a:spcAft>
                          <a:spcPts val="0"/>
                        </a:spcAft>
                        <a:buNone/>
                      </a:pPr>
                      <a:r>
                        <a:rPr lang="en" sz="1150">
                          <a:sym typeface="Helvetica Neue"/>
                        </a:rPr>
                        <a:t>/= Divide AND</a:t>
                      </a:r>
                      <a:endParaRPr/>
                    </a:p>
                  </a:txBody>
                  <a:tcPr marL="91450" marR="91450" marT="45725" marB="45725"/>
                </a:tc>
                <a:tc>
                  <a:txBody>
                    <a:bodyPr/>
                    <a:lstStyle/>
                    <a:p>
                      <a:pPr marL="0" marR="0" lvl="0" indent="0" algn="l" rtl="0">
                        <a:lnSpc>
                          <a:spcPct val="100000"/>
                        </a:lnSpc>
                        <a:spcBef>
                          <a:spcPts val="0"/>
                        </a:spcBef>
                        <a:spcAft>
                          <a:spcPts val="0"/>
                        </a:spcAft>
                        <a:buClr>
                          <a:schemeClr val="dk1"/>
                        </a:buClr>
                        <a:buSzPts val="1150"/>
                        <a:buFont typeface="Helvetica Neue"/>
                        <a:buNone/>
                      </a:pPr>
                      <a:r>
                        <a:rPr lang="en" sz="1150" b="0" u="none" strike="noStrike">
                          <a:solidFill>
                            <a:schemeClr val="dk1"/>
                          </a:solidFill>
                          <a:sym typeface="Helvetica Neue"/>
                        </a:rPr>
                        <a:t>It divides left operand to the right operand and assign the result to left operand</a:t>
                      </a:r>
                      <a:r>
                        <a:rPr lang="en" sz="1150" b="0" u="none" strike="noStrike">
                          <a:solidFill>
                            <a:schemeClr val="dk1"/>
                          </a:solidFill>
                          <a:sym typeface="Calibri"/>
                        </a:rPr>
                        <a:t>	</a:t>
                      </a:r>
                      <a:endParaRPr sz="1150" b="0" i="0" u="none" strike="noStrike">
                        <a:solidFill>
                          <a:schemeClr val="dk1"/>
                        </a:solidFill>
                        <a:latin typeface="Helvetica Neue"/>
                        <a:ea typeface="Helvetica Neue"/>
                        <a:cs typeface="Helvetica Neue"/>
                        <a:sym typeface="Helvetica Neue"/>
                      </a:endParaRPr>
                    </a:p>
                  </a:txBody>
                  <a:tcPr marL="91450" marR="91450" marT="45725" marB="45725"/>
                </a:tc>
                <a:tc>
                  <a:txBody>
                    <a:bodyPr/>
                    <a:lstStyle/>
                    <a:p>
                      <a:pPr marL="0" marR="0" lvl="0" indent="0" algn="l" rtl="0">
                        <a:spcBef>
                          <a:spcPts val="0"/>
                        </a:spcBef>
                        <a:spcAft>
                          <a:spcPts val="0"/>
                        </a:spcAft>
                        <a:buNone/>
                      </a:pPr>
                      <a:r>
                        <a:rPr lang="en" sz="1150" b="1" u="none" strike="noStrike">
                          <a:sym typeface="Helvetica Neue"/>
                        </a:rPr>
                        <a:t>c /= a is equivalent to c = c / a</a:t>
                      </a:r>
                      <a:endParaRPr sz="1150" b="1">
                        <a:latin typeface="Helvetica Neue"/>
                        <a:ea typeface="Helvetica Neue"/>
                        <a:cs typeface="Helvetica Neue"/>
                        <a:sym typeface="Helvetica Neue"/>
                      </a:endParaRPr>
                    </a:p>
                  </a:txBody>
                  <a:tcPr marL="91450" marR="91450" marT="45725" marB="45725"/>
                </a:tc>
                <a:extLst>
                  <a:ext uri="{0D108BD9-81ED-4DB2-BD59-A6C34878D82A}">
                    <a16:rowId xmlns:a16="http://schemas.microsoft.com/office/drawing/2014/main" val="10005"/>
                  </a:ext>
                </a:extLst>
              </a:tr>
              <a:tr h="495159">
                <a:tc>
                  <a:txBody>
                    <a:bodyPr/>
                    <a:lstStyle/>
                    <a:p>
                      <a:pPr marL="0" marR="0" lvl="0" indent="0" algn="l" rtl="0">
                        <a:lnSpc>
                          <a:spcPct val="100000"/>
                        </a:lnSpc>
                        <a:spcBef>
                          <a:spcPts val="0"/>
                        </a:spcBef>
                        <a:spcAft>
                          <a:spcPts val="0"/>
                        </a:spcAft>
                        <a:buClr>
                          <a:schemeClr val="dk1"/>
                        </a:buClr>
                        <a:buSzPts val="1150"/>
                        <a:buFont typeface="Helvetica Neue"/>
                        <a:buNone/>
                      </a:pPr>
                      <a:r>
                        <a:rPr lang="en" sz="1150">
                          <a:sym typeface="Helvetica Neue"/>
                        </a:rPr>
                        <a:t>//= Integer Division AND</a:t>
                      </a:r>
                      <a:endParaRPr/>
                    </a:p>
                  </a:txBody>
                  <a:tcPr marL="91450" marR="91450" marT="45725" marB="45725"/>
                </a:tc>
                <a:tc>
                  <a:txBody>
                    <a:bodyPr/>
                    <a:lstStyle/>
                    <a:p>
                      <a:pPr marL="0" marR="0" lvl="0" indent="0" algn="l" rtl="0">
                        <a:lnSpc>
                          <a:spcPct val="100000"/>
                        </a:lnSpc>
                        <a:spcBef>
                          <a:spcPts val="0"/>
                        </a:spcBef>
                        <a:spcAft>
                          <a:spcPts val="0"/>
                        </a:spcAft>
                        <a:buClr>
                          <a:schemeClr val="dk1"/>
                        </a:buClr>
                        <a:buSzPts val="1150"/>
                        <a:buFont typeface="Helvetica Neue"/>
                        <a:buNone/>
                      </a:pPr>
                      <a:r>
                        <a:rPr lang="en" sz="1150" b="0" u="none" strike="noStrike">
                          <a:solidFill>
                            <a:schemeClr val="dk1"/>
                          </a:solidFill>
                          <a:sym typeface="Helvetica Neue"/>
                        </a:rPr>
                        <a:t>It performs floor division on operators and assign value to the left operand	</a:t>
                      </a:r>
                      <a:endParaRPr/>
                    </a:p>
                  </a:txBody>
                  <a:tcPr marL="91450" marR="91450" marT="45725" marB="45725"/>
                </a:tc>
                <a:tc>
                  <a:txBody>
                    <a:bodyPr/>
                    <a:lstStyle/>
                    <a:p>
                      <a:pPr marL="0" marR="0" lvl="0" indent="0" algn="l" rtl="0">
                        <a:lnSpc>
                          <a:spcPct val="100000"/>
                        </a:lnSpc>
                        <a:spcBef>
                          <a:spcPts val="0"/>
                        </a:spcBef>
                        <a:spcAft>
                          <a:spcPts val="0"/>
                        </a:spcAft>
                        <a:buClr>
                          <a:srgbClr val="00B050"/>
                        </a:buClr>
                        <a:buSzPts val="1150"/>
                        <a:buFont typeface="Helvetica Neue"/>
                        <a:buNone/>
                      </a:pPr>
                      <a:r>
                        <a:rPr lang="en" sz="1150" b="1" u="none" strike="noStrike">
                          <a:sym typeface="Helvetica Neue"/>
                        </a:rPr>
                        <a:t>c //= a is equivalent to c = c // a</a:t>
                      </a:r>
                      <a:endParaRPr sz="1150" b="1">
                        <a:sym typeface="Helvetica Neue"/>
                      </a:endParaRPr>
                    </a:p>
                    <a:p>
                      <a:pPr marL="0" marR="0" lvl="0" indent="0" algn="l" rtl="0">
                        <a:spcBef>
                          <a:spcPts val="0"/>
                        </a:spcBef>
                        <a:spcAft>
                          <a:spcPts val="0"/>
                        </a:spcAft>
                        <a:buNone/>
                      </a:pPr>
                      <a:endParaRPr sz="1150" b="1">
                        <a:latin typeface="Helvetica Neue"/>
                        <a:ea typeface="Helvetica Neue"/>
                        <a:cs typeface="Helvetica Neue"/>
                        <a:sym typeface="Helvetica Neue"/>
                      </a:endParaRPr>
                    </a:p>
                  </a:txBody>
                  <a:tcPr marL="91450" marR="91450" marT="45725" marB="45725"/>
                </a:tc>
                <a:extLst>
                  <a:ext uri="{0D108BD9-81ED-4DB2-BD59-A6C34878D82A}">
                    <a16:rowId xmlns:a16="http://schemas.microsoft.com/office/drawing/2014/main" val="10006"/>
                  </a:ext>
                </a:extLst>
              </a:tr>
              <a:tr h="495159">
                <a:tc>
                  <a:txBody>
                    <a:bodyPr/>
                    <a:lstStyle/>
                    <a:p>
                      <a:pPr marL="0" marR="0" lvl="0" indent="0" algn="l" rtl="0">
                        <a:spcBef>
                          <a:spcPts val="0"/>
                        </a:spcBef>
                        <a:spcAft>
                          <a:spcPts val="0"/>
                        </a:spcAft>
                        <a:buNone/>
                      </a:pPr>
                      <a:r>
                        <a:rPr lang="en" sz="1150">
                          <a:sym typeface="Helvetica Neue"/>
                        </a:rPr>
                        <a:t>%= Modulus AND</a:t>
                      </a:r>
                      <a:endParaRPr/>
                    </a:p>
                  </a:txBody>
                  <a:tcPr marL="91450" marR="91450" marT="45725" marB="45725"/>
                </a:tc>
                <a:tc>
                  <a:txBody>
                    <a:bodyPr/>
                    <a:lstStyle/>
                    <a:p>
                      <a:pPr marL="0" marR="0" lvl="0" indent="0" algn="l" rtl="0">
                        <a:spcBef>
                          <a:spcPts val="0"/>
                        </a:spcBef>
                        <a:spcAft>
                          <a:spcPts val="0"/>
                        </a:spcAft>
                        <a:buNone/>
                      </a:pPr>
                      <a:r>
                        <a:rPr lang="en" sz="1150" b="0" u="none" strike="noStrike">
                          <a:solidFill>
                            <a:schemeClr val="dk1"/>
                          </a:solidFill>
                          <a:sym typeface="Helvetica Neue"/>
                        </a:rPr>
                        <a:t>It takes modulus using two operands and assign the result to left operand</a:t>
                      </a:r>
                      <a:r>
                        <a:rPr lang="en" sz="1150" b="0" u="none" strike="noStrike">
                          <a:solidFill>
                            <a:schemeClr val="dk1"/>
                          </a:solidFill>
                          <a:sym typeface="Calibri"/>
                        </a:rPr>
                        <a:t>	</a:t>
                      </a:r>
                      <a:endParaRPr/>
                    </a:p>
                  </a:txBody>
                  <a:tcPr marL="91450" marR="91450" marT="45725" marB="45725"/>
                </a:tc>
                <a:tc>
                  <a:txBody>
                    <a:bodyPr/>
                    <a:lstStyle/>
                    <a:p>
                      <a:pPr marL="0" marR="0" lvl="0" indent="0" algn="l" rtl="0">
                        <a:spcBef>
                          <a:spcPts val="0"/>
                        </a:spcBef>
                        <a:spcAft>
                          <a:spcPts val="0"/>
                        </a:spcAft>
                        <a:buNone/>
                      </a:pPr>
                      <a:r>
                        <a:rPr lang="en" sz="1150" b="1" u="none" strike="noStrike" dirty="0">
                          <a:sym typeface="Helvetica Neue"/>
                        </a:rPr>
                        <a:t>c %= a is equivalent to c = c % a</a:t>
                      </a:r>
                      <a:endParaRPr sz="1150" b="1" dirty="0">
                        <a:latin typeface="Helvetica Neue"/>
                        <a:ea typeface="Helvetica Neue"/>
                        <a:cs typeface="Helvetica Neue"/>
                        <a:sym typeface="Helvetica Neue"/>
                      </a:endParaRPr>
                    </a:p>
                  </a:txBody>
                  <a:tcPr marL="91450" marR="91450" marT="45725" marB="45725"/>
                </a:tc>
                <a:extLst>
                  <a:ext uri="{0D108BD9-81ED-4DB2-BD59-A6C34878D82A}">
                    <a16:rowId xmlns:a16="http://schemas.microsoft.com/office/drawing/2014/main" val="10007"/>
                  </a:ext>
                </a:extLst>
              </a:tr>
              <a:tr h="495159">
                <a:tc>
                  <a:txBody>
                    <a:bodyPr/>
                    <a:lstStyle/>
                    <a:p>
                      <a:pPr marL="0" marR="0" lvl="0" indent="0" algn="l" rtl="0">
                        <a:spcBef>
                          <a:spcPts val="0"/>
                        </a:spcBef>
                        <a:spcAft>
                          <a:spcPts val="0"/>
                        </a:spcAft>
                        <a:buNone/>
                      </a:pPr>
                      <a:r>
                        <a:rPr lang="en" sz="1150">
                          <a:sym typeface="Helvetica Neue"/>
                        </a:rPr>
                        <a:t>** Exponent</a:t>
                      </a:r>
                      <a:endParaRPr/>
                    </a:p>
                  </a:txBody>
                  <a:tcPr marL="91450" marR="91450" marT="45725" marB="45725"/>
                </a:tc>
                <a:tc>
                  <a:txBody>
                    <a:bodyPr/>
                    <a:lstStyle/>
                    <a:p>
                      <a:pPr marL="0" marR="0" lvl="0" indent="0" algn="l" rtl="0">
                        <a:lnSpc>
                          <a:spcPct val="100000"/>
                        </a:lnSpc>
                        <a:spcBef>
                          <a:spcPts val="0"/>
                        </a:spcBef>
                        <a:spcAft>
                          <a:spcPts val="0"/>
                        </a:spcAft>
                        <a:buClr>
                          <a:schemeClr val="dk1"/>
                        </a:buClr>
                        <a:buSzPts val="1150"/>
                        <a:buFont typeface="Helvetica Neue"/>
                        <a:buNone/>
                      </a:pPr>
                      <a:r>
                        <a:rPr lang="en" sz="1150" b="0" u="none" strike="noStrike">
                          <a:solidFill>
                            <a:schemeClr val="dk1"/>
                          </a:solidFill>
                          <a:sym typeface="Helvetica Neue"/>
                        </a:rPr>
                        <a:t>Performs exponential (power) calculation on operators and assign value to the left operand</a:t>
                      </a:r>
                      <a:r>
                        <a:rPr lang="en" sz="1150" b="0" u="none" strike="noStrike">
                          <a:solidFill>
                            <a:schemeClr val="dk1"/>
                          </a:solidFill>
                          <a:sym typeface="Calibri"/>
                        </a:rPr>
                        <a:t>	</a:t>
                      </a:r>
                      <a:endParaRPr sz="1150" b="0" i="0" u="none" strike="noStrike">
                        <a:solidFill>
                          <a:schemeClr val="dk1"/>
                        </a:solidFill>
                        <a:latin typeface="Helvetica Neue"/>
                        <a:ea typeface="Helvetica Neue"/>
                        <a:cs typeface="Helvetica Neue"/>
                        <a:sym typeface="Helvetica Neue"/>
                      </a:endParaRPr>
                    </a:p>
                  </a:txBody>
                  <a:tcPr marL="91450" marR="91450" marT="45725" marB="45725"/>
                </a:tc>
                <a:tc>
                  <a:txBody>
                    <a:bodyPr/>
                    <a:lstStyle/>
                    <a:p>
                      <a:pPr marL="0" marR="0" lvl="0" indent="0" algn="l" rtl="0">
                        <a:spcBef>
                          <a:spcPts val="0"/>
                        </a:spcBef>
                        <a:spcAft>
                          <a:spcPts val="0"/>
                        </a:spcAft>
                        <a:buNone/>
                      </a:pPr>
                      <a:r>
                        <a:rPr lang="en" sz="1150" b="1" u="none" strike="noStrike" dirty="0">
                          <a:sym typeface="Helvetica Neue"/>
                        </a:rPr>
                        <a:t>c **= a is equivalent to c = c ** a</a:t>
                      </a:r>
                      <a:endParaRPr sz="1150" b="1" dirty="0">
                        <a:latin typeface="Helvetica Neue"/>
                        <a:ea typeface="Helvetica Neue"/>
                        <a:cs typeface="Helvetica Neue"/>
                        <a:sym typeface="Helvetica Neue"/>
                      </a:endParaRPr>
                    </a:p>
                  </a:txBody>
                  <a:tcPr marL="91450" marR="91450" marT="45725" marB="45725"/>
                </a:tc>
                <a:extLst>
                  <a:ext uri="{0D108BD9-81ED-4DB2-BD59-A6C34878D82A}">
                    <a16:rowId xmlns:a16="http://schemas.microsoft.com/office/drawing/2014/main" val="10008"/>
                  </a:ext>
                </a:extLst>
              </a:tr>
            </a:tbl>
          </a:graphicData>
        </a:graphic>
      </p:graphicFrame>
      <p:sp>
        <p:nvSpPr>
          <p:cNvPr id="7" name="Footer Placeholder 6">
            <a:extLst>
              <a:ext uri="{FF2B5EF4-FFF2-40B4-BE49-F238E27FC236}">
                <a16:creationId xmlns:a16="http://schemas.microsoft.com/office/drawing/2014/main" id="{47C6FEBF-1582-639C-1E63-A0284D9CC976}"/>
              </a:ext>
            </a:extLst>
          </p:cNvPr>
          <p:cNvSpPr>
            <a:spLocks noGrp="1"/>
          </p:cNvSpPr>
          <p:nvPr>
            <p:ph type="ftr" sz="quarter" idx="11"/>
          </p:nvPr>
        </p:nvSpPr>
        <p:spPr/>
        <p:txBody>
          <a:bodyPr/>
          <a:lstStyle/>
          <a:p>
            <a:r>
              <a:rPr lang="en-US"/>
              <a:t>Nasrin Akter</a:t>
            </a:r>
          </a:p>
        </p:txBody>
      </p:sp>
      <p:sp>
        <p:nvSpPr>
          <p:cNvPr id="8" name="Date Placeholder 7">
            <a:extLst>
              <a:ext uri="{FF2B5EF4-FFF2-40B4-BE49-F238E27FC236}">
                <a16:creationId xmlns:a16="http://schemas.microsoft.com/office/drawing/2014/main" id="{FE19DCD8-AEC8-C653-4246-04DD27681903}"/>
              </a:ext>
            </a:extLst>
          </p:cNvPr>
          <p:cNvSpPr>
            <a:spLocks noGrp="1"/>
          </p:cNvSpPr>
          <p:nvPr>
            <p:ph type="dt" sz="half" idx="10"/>
          </p:nvPr>
        </p:nvSpPr>
        <p:spPr/>
        <p:txBody>
          <a:bodyPr/>
          <a:lstStyle/>
          <a:p>
            <a:fld id="{F9D280F7-EBE9-4302-A018-523C0469F316}" type="datetime1">
              <a:rPr lang="en-US" smtClean="0"/>
              <a:t>7/14/2023</a:t>
            </a:fld>
            <a:endParaRPr lang="en-US"/>
          </a:p>
        </p:txBody>
      </p:sp>
      <p:sp>
        <p:nvSpPr>
          <p:cNvPr id="9" name="Slide Number Placeholder 8">
            <a:extLst>
              <a:ext uri="{FF2B5EF4-FFF2-40B4-BE49-F238E27FC236}">
                <a16:creationId xmlns:a16="http://schemas.microsoft.com/office/drawing/2014/main" id="{17D41BD2-4503-ED49-A7EB-CE172E7B838F}"/>
              </a:ext>
            </a:extLst>
          </p:cNvPr>
          <p:cNvSpPr>
            <a:spLocks noGrp="1"/>
          </p:cNvSpPr>
          <p:nvPr>
            <p:ph type="sldNum" sz="quarter" idx="12"/>
          </p:nvPr>
        </p:nvSpPr>
        <p:spPr/>
        <p:txBody>
          <a:bodyPr/>
          <a:lstStyle/>
          <a:p>
            <a:fld id="{5705F9E9-D8A3-42F1-8BB5-75D76391D328}" type="slidenum">
              <a:rPr lang="en-US" smtClean="0"/>
              <a:t>40</a:t>
            </a:fld>
            <a:endParaRPr lang="en-US"/>
          </a:p>
        </p:txBody>
      </p:sp>
    </p:spTree>
    <p:extLst>
      <p:ext uri="{BB962C8B-B14F-4D97-AF65-F5344CB8AC3E}">
        <p14:creationId xmlns:p14="http://schemas.microsoft.com/office/powerpoint/2010/main" val="106110613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A11B53-F571-177F-655A-8314F5A94DB8}"/>
              </a:ext>
            </a:extLst>
          </p:cNvPr>
          <p:cNvSpPr>
            <a:spLocks noGrp="1"/>
          </p:cNvSpPr>
          <p:nvPr>
            <p:ph type="title" idx="4294967295"/>
          </p:nvPr>
        </p:nvSpPr>
        <p:spPr>
          <a:xfrm>
            <a:off x="838200" y="365125"/>
            <a:ext cx="10515600" cy="1325563"/>
          </a:xfrm>
        </p:spPr>
        <p:txBody>
          <a:bodyPr vert="horz" lIns="91440" tIns="45720" rIns="91440" bIns="45720" rtlCol="0" anchor="ctr">
            <a:normAutofit/>
          </a:bodyPr>
          <a:lstStyle/>
          <a:p>
            <a:r>
              <a:rPr lang="en-US" sz="4267" b="1" dirty="0">
                <a:solidFill>
                  <a:schemeClr val="dk2"/>
                </a:solidFill>
                <a:latin typeface="Helvetica Neue"/>
              </a:rPr>
              <a:t>Operators</a:t>
            </a:r>
          </a:p>
        </p:txBody>
      </p:sp>
      <p:sp>
        <p:nvSpPr>
          <p:cNvPr id="3" name="Content Placeholder 2">
            <a:extLst>
              <a:ext uri="{FF2B5EF4-FFF2-40B4-BE49-F238E27FC236}">
                <a16:creationId xmlns:a16="http://schemas.microsoft.com/office/drawing/2014/main" id="{38C1BB65-A326-9611-5EE4-8ABE3F39C1D5}"/>
              </a:ext>
            </a:extLst>
          </p:cNvPr>
          <p:cNvSpPr>
            <a:spLocks noGrp="1"/>
          </p:cNvSpPr>
          <p:nvPr>
            <p:ph idx="4294967295"/>
          </p:nvPr>
        </p:nvSpPr>
        <p:spPr>
          <a:xfrm>
            <a:off x="838200" y="1825625"/>
            <a:ext cx="10515600" cy="4351338"/>
          </a:xfrm>
        </p:spPr>
        <p:txBody>
          <a:bodyPr/>
          <a:lstStyle/>
          <a:p>
            <a:pPr marL="0" indent="0">
              <a:buNone/>
            </a:pPr>
            <a:r>
              <a:rPr lang="en-US" b="1" dirty="0"/>
              <a:t>Box Model</a:t>
            </a:r>
            <a:endParaRPr lang="en-US" dirty="0"/>
          </a:p>
          <a:p>
            <a:pPr marL="0" indent="0">
              <a:buNone/>
            </a:pPr>
            <a:endParaRPr lang="en-US" b="1" dirty="0"/>
          </a:p>
          <a:p>
            <a:pPr marL="0" indent="0">
              <a:buNone/>
            </a:pPr>
            <a:r>
              <a:rPr lang="en-US" dirty="0"/>
              <a:t>Beginner programmers are often puzzled by syntax such as:</a:t>
            </a:r>
          </a:p>
          <a:p>
            <a:pPr marL="0" indent="0">
              <a:buNone/>
            </a:pPr>
            <a:r>
              <a:rPr lang="en-US" dirty="0"/>
              <a:t>	b = 2</a:t>
            </a:r>
          </a:p>
          <a:p>
            <a:pPr marL="0" indent="0">
              <a:buNone/>
            </a:pPr>
            <a:r>
              <a:rPr lang="en-US" dirty="0"/>
              <a:t>	b = 4 + b</a:t>
            </a:r>
          </a:p>
          <a:p>
            <a:pPr marL="0" indent="0">
              <a:buNone/>
            </a:pPr>
            <a:r>
              <a:rPr lang="en-US" dirty="0"/>
              <a:t>	print(b)</a:t>
            </a:r>
          </a:p>
          <a:p>
            <a:pPr marL="0" indent="0">
              <a:buNone/>
            </a:pPr>
            <a:endParaRPr lang="en-US" dirty="0"/>
          </a:p>
          <a:p>
            <a:pPr marL="0" indent="0">
              <a:buNone/>
            </a:pPr>
            <a:r>
              <a:rPr lang="en-US" i="1" dirty="0"/>
              <a:t>Before </a:t>
            </a:r>
            <a:r>
              <a:rPr lang="en-US" dirty="0"/>
              <a:t>you run this, what do you think the answer is? </a:t>
            </a:r>
            <a:endParaRPr lang="en-US" i="1" dirty="0"/>
          </a:p>
        </p:txBody>
      </p:sp>
      <p:sp>
        <p:nvSpPr>
          <p:cNvPr id="7" name="Footer Placeholder 6">
            <a:extLst>
              <a:ext uri="{FF2B5EF4-FFF2-40B4-BE49-F238E27FC236}">
                <a16:creationId xmlns:a16="http://schemas.microsoft.com/office/drawing/2014/main" id="{777720AB-458C-38BD-B416-F13010D024A8}"/>
              </a:ext>
            </a:extLst>
          </p:cNvPr>
          <p:cNvSpPr>
            <a:spLocks noGrp="1"/>
          </p:cNvSpPr>
          <p:nvPr>
            <p:ph type="ftr" sz="quarter" idx="11"/>
          </p:nvPr>
        </p:nvSpPr>
        <p:spPr/>
        <p:txBody>
          <a:bodyPr/>
          <a:lstStyle/>
          <a:p>
            <a:r>
              <a:rPr lang="en-US"/>
              <a:t>Nasrin Akter</a:t>
            </a:r>
          </a:p>
        </p:txBody>
      </p:sp>
      <p:sp>
        <p:nvSpPr>
          <p:cNvPr id="8" name="Date Placeholder 7">
            <a:extLst>
              <a:ext uri="{FF2B5EF4-FFF2-40B4-BE49-F238E27FC236}">
                <a16:creationId xmlns:a16="http://schemas.microsoft.com/office/drawing/2014/main" id="{555CCD26-B291-C802-48FE-263CE8761BD7}"/>
              </a:ext>
            </a:extLst>
          </p:cNvPr>
          <p:cNvSpPr>
            <a:spLocks noGrp="1"/>
          </p:cNvSpPr>
          <p:nvPr>
            <p:ph type="dt" sz="half" idx="10"/>
          </p:nvPr>
        </p:nvSpPr>
        <p:spPr/>
        <p:txBody>
          <a:bodyPr/>
          <a:lstStyle/>
          <a:p>
            <a:fld id="{DB1F19CF-B12B-4692-9A01-3809DC6D1F95}" type="datetime1">
              <a:rPr lang="en-US" smtClean="0"/>
              <a:t>7/14/2023</a:t>
            </a:fld>
            <a:endParaRPr lang="en-US"/>
          </a:p>
        </p:txBody>
      </p:sp>
      <p:sp>
        <p:nvSpPr>
          <p:cNvPr id="9" name="Slide Number Placeholder 8">
            <a:extLst>
              <a:ext uri="{FF2B5EF4-FFF2-40B4-BE49-F238E27FC236}">
                <a16:creationId xmlns:a16="http://schemas.microsoft.com/office/drawing/2014/main" id="{767BA922-13AC-48B6-438B-9AA38E2A27CC}"/>
              </a:ext>
            </a:extLst>
          </p:cNvPr>
          <p:cNvSpPr>
            <a:spLocks noGrp="1"/>
          </p:cNvSpPr>
          <p:nvPr>
            <p:ph type="sldNum" sz="quarter" idx="12"/>
          </p:nvPr>
        </p:nvSpPr>
        <p:spPr/>
        <p:txBody>
          <a:bodyPr/>
          <a:lstStyle/>
          <a:p>
            <a:fld id="{5705F9E9-D8A3-42F1-8BB5-75D76391D328}" type="slidenum">
              <a:rPr lang="en-US" smtClean="0"/>
              <a:t>41</a:t>
            </a:fld>
            <a:endParaRPr lang="en-US"/>
          </a:p>
        </p:txBody>
      </p:sp>
    </p:spTree>
    <p:extLst>
      <p:ext uri="{BB962C8B-B14F-4D97-AF65-F5344CB8AC3E}">
        <p14:creationId xmlns:p14="http://schemas.microsoft.com/office/powerpoint/2010/main" val="407312984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CA645D-6319-5CB3-C04F-5D0622EA2ED2}"/>
              </a:ext>
            </a:extLst>
          </p:cNvPr>
          <p:cNvSpPr>
            <a:spLocks noGrp="1"/>
          </p:cNvSpPr>
          <p:nvPr>
            <p:ph type="title" idx="4294967295"/>
          </p:nvPr>
        </p:nvSpPr>
        <p:spPr>
          <a:xfrm>
            <a:off x="838200" y="365125"/>
            <a:ext cx="10515600" cy="1325563"/>
          </a:xfrm>
        </p:spPr>
        <p:txBody>
          <a:bodyPr vert="horz" lIns="91440" tIns="45720" rIns="91440" bIns="45720" rtlCol="0" anchor="ctr">
            <a:normAutofit/>
          </a:bodyPr>
          <a:lstStyle/>
          <a:p>
            <a:r>
              <a:rPr lang="en-US" sz="4267" b="1" dirty="0">
                <a:solidFill>
                  <a:schemeClr val="dk2"/>
                </a:solidFill>
                <a:latin typeface="Helvetica Neue"/>
              </a:rPr>
              <a:t>Operators</a:t>
            </a:r>
          </a:p>
        </p:txBody>
      </p:sp>
      <p:sp>
        <p:nvSpPr>
          <p:cNvPr id="3" name="Content Placeholder 2">
            <a:extLst>
              <a:ext uri="{FF2B5EF4-FFF2-40B4-BE49-F238E27FC236}">
                <a16:creationId xmlns:a16="http://schemas.microsoft.com/office/drawing/2014/main" id="{9E48376B-7C26-6433-7871-171F510306E1}"/>
              </a:ext>
            </a:extLst>
          </p:cNvPr>
          <p:cNvSpPr>
            <a:spLocks noGrp="1"/>
          </p:cNvSpPr>
          <p:nvPr>
            <p:ph idx="4294967295"/>
          </p:nvPr>
        </p:nvSpPr>
        <p:spPr>
          <a:xfrm>
            <a:off x="838200" y="1825625"/>
            <a:ext cx="10515600" cy="4351338"/>
          </a:xfrm>
        </p:spPr>
        <p:txBody>
          <a:bodyPr/>
          <a:lstStyle/>
          <a:p>
            <a:pPr marL="0" indent="0">
              <a:buNone/>
            </a:pPr>
            <a:r>
              <a:rPr lang="en-US" b="1" dirty="0"/>
              <a:t>Box Model</a:t>
            </a:r>
            <a:r>
              <a:rPr lang="en-US" dirty="0"/>
              <a:t> </a:t>
            </a:r>
          </a:p>
          <a:p>
            <a:pPr marL="0" indent="0">
              <a:buNone/>
            </a:pPr>
            <a:endParaRPr lang="en-US" dirty="0"/>
          </a:p>
          <a:p>
            <a:r>
              <a:rPr lang="en-US" dirty="0"/>
              <a:t>Think of variables as boxes</a:t>
            </a:r>
          </a:p>
          <a:p>
            <a:pPr lvl="1"/>
            <a:r>
              <a:rPr lang="en-US" dirty="0"/>
              <a:t>A box is a location in the computer’s memory</a:t>
            </a:r>
          </a:p>
          <a:p>
            <a:pPr lvl="1"/>
            <a:r>
              <a:rPr lang="en-US" dirty="0"/>
              <a:t>The variable name is a label on the box, or the box’s name</a:t>
            </a:r>
          </a:p>
          <a:p>
            <a:pPr lvl="1"/>
            <a:r>
              <a:rPr lang="en-US" dirty="0"/>
              <a:t>Assigning b = 2 copies a value from a temporary location into the box</a:t>
            </a:r>
          </a:p>
        </p:txBody>
      </p:sp>
      <p:grpSp>
        <p:nvGrpSpPr>
          <p:cNvPr id="4" name="Google Shape;365;p52">
            <a:extLst>
              <a:ext uri="{FF2B5EF4-FFF2-40B4-BE49-F238E27FC236}">
                <a16:creationId xmlns:a16="http://schemas.microsoft.com/office/drawing/2014/main" id="{0FD1AC33-82C4-8617-057D-F625794D52FF}"/>
              </a:ext>
            </a:extLst>
          </p:cNvPr>
          <p:cNvGrpSpPr/>
          <p:nvPr/>
        </p:nvGrpSpPr>
        <p:grpSpPr>
          <a:xfrm>
            <a:off x="3771965" y="4729130"/>
            <a:ext cx="3239736" cy="1447833"/>
            <a:chOff x="2055460" y="3440918"/>
            <a:chExt cx="3239736" cy="1447833"/>
          </a:xfrm>
        </p:grpSpPr>
        <p:sp>
          <p:nvSpPr>
            <p:cNvPr id="5" name="Google Shape;366;p52">
              <a:extLst>
                <a:ext uri="{FF2B5EF4-FFF2-40B4-BE49-F238E27FC236}">
                  <a16:creationId xmlns:a16="http://schemas.microsoft.com/office/drawing/2014/main" id="{6A141C92-D01B-A174-C82E-0D721A4B9A4C}"/>
                </a:ext>
              </a:extLst>
            </p:cNvPr>
            <p:cNvSpPr/>
            <p:nvPr/>
          </p:nvSpPr>
          <p:spPr>
            <a:xfrm>
              <a:off x="2799536" y="3810250"/>
              <a:ext cx="365700" cy="365700"/>
            </a:xfrm>
            <a:prstGeom prst="rect">
              <a:avLst/>
            </a:prstGeom>
            <a:gradFill>
              <a:gsLst>
                <a:gs pos="0">
                  <a:srgbClr val="E3001B"/>
                </a:gs>
                <a:gs pos="100000">
                  <a:srgbClr val="FF848B"/>
                </a:gs>
              </a:gsLst>
              <a:lin ang="16200038" scaled="0"/>
            </a:gradFill>
            <a:ln w="9525" cap="flat" cmpd="sng">
              <a:solidFill>
                <a:srgbClr val="C70A28"/>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 sz="1800" b="1">
                  <a:solidFill>
                    <a:schemeClr val="lt1"/>
                  </a:solidFill>
                  <a:latin typeface="Helvetica Neue"/>
                  <a:ea typeface="Helvetica Neue"/>
                  <a:cs typeface="Helvetica Neue"/>
                  <a:sym typeface="Helvetica Neue"/>
                </a:rPr>
                <a:t>2</a:t>
              </a:r>
              <a:endParaRPr/>
            </a:p>
          </p:txBody>
        </p:sp>
        <p:sp>
          <p:nvSpPr>
            <p:cNvPr id="6" name="Google Shape;367;p52">
              <a:extLst>
                <a:ext uri="{FF2B5EF4-FFF2-40B4-BE49-F238E27FC236}">
                  <a16:creationId xmlns:a16="http://schemas.microsoft.com/office/drawing/2014/main" id="{F58C0CEE-10C9-83AC-A048-CB2FC43F09C2}"/>
                </a:ext>
              </a:extLst>
            </p:cNvPr>
            <p:cNvSpPr/>
            <p:nvPr/>
          </p:nvSpPr>
          <p:spPr>
            <a:xfrm>
              <a:off x="2799536" y="4513026"/>
              <a:ext cx="365700" cy="365700"/>
            </a:xfrm>
            <a:prstGeom prst="rect">
              <a:avLst/>
            </a:prstGeom>
            <a:gradFill>
              <a:gsLst>
                <a:gs pos="0">
                  <a:srgbClr val="E3001B"/>
                </a:gs>
                <a:gs pos="100000">
                  <a:srgbClr val="FF848B"/>
                </a:gs>
              </a:gsLst>
              <a:lin ang="16200038" scaled="0"/>
            </a:gradFill>
            <a:ln w="9525" cap="flat" cmpd="sng">
              <a:solidFill>
                <a:srgbClr val="C70A28"/>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 name="Google Shape;368;p52">
              <a:extLst>
                <a:ext uri="{FF2B5EF4-FFF2-40B4-BE49-F238E27FC236}">
                  <a16:creationId xmlns:a16="http://schemas.microsoft.com/office/drawing/2014/main" id="{9CA3EF15-DF69-A6B4-26B2-9140DE3FBD84}"/>
                </a:ext>
              </a:extLst>
            </p:cNvPr>
            <p:cNvSpPr txBox="1"/>
            <p:nvPr/>
          </p:nvSpPr>
          <p:spPr>
            <a:xfrm>
              <a:off x="2676894" y="3440918"/>
              <a:ext cx="611100" cy="3693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 sz="1800">
                  <a:solidFill>
                    <a:schemeClr val="dk1"/>
                  </a:solidFill>
                  <a:latin typeface="Calibri"/>
                  <a:ea typeface="Calibri"/>
                  <a:cs typeface="Calibri"/>
                  <a:sym typeface="Calibri"/>
                </a:rPr>
                <a:t>tmp</a:t>
              </a:r>
              <a:endParaRPr sz="1800">
                <a:solidFill>
                  <a:schemeClr val="dk1"/>
                </a:solidFill>
                <a:latin typeface="Calibri"/>
                <a:ea typeface="Calibri"/>
                <a:cs typeface="Calibri"/>
                <a:sym typeface="Calibri"/>
              </a:endParaRPr>
            </a:p>
          </p:txBody>
        </p:sp>
        <p:sp>
          <p:nvSpPr>
            <p:cNvPr id="8" name="Google Shape;369;p52">
              <a:extLst>
                <a:ext uri="{FF2B5EF4-FFF2-40B4-BE49-F238E27FC236}">
                  <a16:creationId xmlns:a16="http://schemas.microsoft.com/office/drawing/2014/main" id="{269F8626-4C78-26A5-1C98-75FF4F474FA8}"/>
                </a:ext>
              </a:extLst>
            </p:cNvPr>
            <p:cNvSpPr txBox="1"/>
            <p:nvPr/>
          </p:nvSpPr>
          <p:spPr>
            <a:xfrm>
              <a:off x="2055460" y="4513948"/>
              <a:ext cx="512100" cy="3693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 sz="1800">
                  <a:solidFill>
                    <a:schemeClr val="dk1"/>
                  </a:solidFill>
                  <a:latin typeface="Calibri"/>
                  <a:ea typeface="Calibri"/>
                  <a:cs typeface="Calibri"/>
                  <a:sym typeface="Calibri"/>
                </a:rPr>
                <a:t>b</a:t>
              </a:r>
              <a:endParaRPr/>
            </a:p>
          </p:txBody>
        </p:sp>
        <p:cxnSp>
          <p:nvCxnSpPr>
            <p:cNvPr id="9" name="Google Shape;370;p52">
              <a:extLst>
                <a:ext uri="{FF2B5EF4-FFF2-40B4-BE49-F238E27FC236}">
                  <a16:creationId xmlns:a16="http://schemas.microsoft.com/office/drawing/2014/main" id="{08386ED6-424B-7225-B1BA-E6C1DFE84860}"/>
                </a:ext>
              </a:extLst>
            </p:cNvPr>
            <p:cNvCxnSpPr/>
            <p:nvPr/>
          </p:nvCxnSpPr>
          <p:spPr>
            <a:xfrm>
              <a:off x="2442877" y="4695906"/>
              <a:ext cx="351000" cy="0"/>
            </a:xfrm>
            <a:prstGeom prst="straightConnector1">
              <a:avLst/>
            </a:prstGeom>
            <a:noFill/>
            <a:ln w="25400" cap="flat" cmpd="sng">
              <a:solidFill>
                <a:srgbClr val="00B050"/>
              </a:solidFill>
              <a:prstDash val="solid"/>
              <a:round/>
              <a:headEnd type="none" w="sm" len="sm"/>
              <a:tailEnd type="triangle" w="med" len="med"/>
            </a:ln>
            <a:effectLst>
              <a:outerShdw blurRad="40000" dist="20000" dir="5400000" rotWithShape="0">
                <a:srgbClr val="000000">
                  <a:alpha val="37650"/>
                </a:srgbClr>
              </a:outerShdw>
            </a:effectLst>
          </p:spPr>
        </p:cxnSp>
        <p:sp>
          <p:nvSpPr>
            <p:cNvPr id="10" name="Google Shape;371;p52">
              <a:extLst>
                <a:ext uri="{FF2B5EF4-FFF2-40B4-BE49-F238E27FC236}">
                  <a16:creationId xmlns:a16="http://schemas.microsoft.com/office/drawing/2014/main" id="{E9678E75-05DB-D896-50FB-F16597F932FE}"/>
                </a:ext>
              </a:extLst>
            </p:cNvPr>
            <p:cNvSpPr/>
            <p:nvPr/>
          </p:nvSpPr>
          <p:spPr>
            <a:xfrm>
              <a:off x="4806738" y="3815753"/>
              <a:ext cx="365700" cy="365700"/>
            </a:xfrm>
            <a:prstGeom prst="rect">
              <a:avLst/>
            </a:prstGeom>
            <a:gradFill>
              <a:gsLst>
                <a:gs pos="0">
                  <a:srgbClr val="E3001B"/>
                </a:gs>
                <a:gs pos="100000">
                  <a:srgbClr val="FF848B"/>
                </a:gs>
              </a:gsLst>
              <a:lin ang="16200038" scaled="0"/>
            </a:gradFill>
            <a:ln w="9525" cap="flat" cmpd="sng">
              <a:solidFill>
                <a:srgbClr val="C70A28"/>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 sz="1800" b="1">
                  <a:solidFill>
                    <a:schemeClr val="lt1"/>
                  </a:solidFill>
                  <a:latin typeface="Helvetica Neue"/>
                  <a:ea typeface="Helvetica Neue"/>
                  <a:cs typeface="Helvetica Neue"/>
                  <a:sym typeface="Helvetica Neue"/>
                </a:rPr>
                <a:t>2</a:t>
              </a:r>
              <a:endParaRPr/>
            </a:p>
          </p:txBody>
        </p:sp>
        <p:sp>
          <p:nvSpPr>
            <p:cNvPr id="11" name="Google Shape;372;p52">
              <a:extLst>
                <a:ext uri="{FF2B5EF4-FFF2-40B4-BE49-F238E27FC236}">
                  <a16:creationId xmlns:a16="http://schemas.microsoft.com/office/drawing/2014/main" id="{F8E8B532-C496-4074-AF3F-10AC370BF071}"/>
                </a:ext>
              </a:extLst>
            </p:cNvPr>
            <p:cNvSpPr/>
            <p:nvPr/>
          </p:nvSpPr>
          <p:spPr>
            <a:xfrm>
              <a:off x="4806738" y="4518529"/>
              <a:ext cx="365700" cy="365700"/>
            </a:xfrm>
            <a:prstGeom prst="rect">
              <a:avLst/>
            </a:prstGeom>
            <a:gradFill>
              <a:gsLst>
                <a:gs pos="0">
                  <a:srgbClr val="E3001B"/>
                </a:gs>
                <a:gs pos="100000">
                  <a:srgbClr val="FF848B"/>
                </a:gs>
              </a:gsLst>
              <a:lin ang="16200038" scaled="0"/>
            </a:gradFill>
            <a:ln w="9525" cap="flat" cmpd="sng">
              <a:solidFill>
                <a:srgbClr val="C70A28"/>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 sz="1800" b="1">
                  <a:solidFill>
                    <a:schemeClr val="lt1"/>
                  </a:solidFill>
                  <a:latin typeface="Helvetica Neue"/>
                  <a:ea typeface="Helvetica Neue"/>
                  <a:cs typeface="Helvetica Neue"/>
                  <a:sym typeface="Helvetica Neue"/>
                </a:rPr>
                <a:t>2</a:t>
              </a:r>
              <a:endParaRPr/>
            </a:p>
          </p:txBody>
        </p:sp>
        <p:sp>
          <p:nvSpPr>
            <p:cNvPr id="12" name="Google Shape;373;p52">
              <a:extLst>
                <a:ext uri="{FF2B5EF4-FFF2-40B4-BE49-F238E27FC236}">
                  <a16:creationId xmlns:a16="http://schemas.microsoft.com/office/drawing/2014/main" id="{C6439885-20BE-12D3-7D46-4AA7EA43FAEF}"/>
                </a:ext>
              </a:extLst>
            </p:cNvPr>
            <p:cNvSpPr txBox="1"/>
            <p:nvPr/>
          </p:nvSpPr>
          <p:spPr>
            <a:xfrm>
              <a:off x="4684096" y="3446421"/>
              <a:ext cx="611100" cy="3693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 sz="1800">
                  <a:solidFill>
                    <a:schemeClr val="dk1"/>
                  </a:solidFill>
                  <a:latin typeface="Calibri"/>
                  <a:ea typeface="Calibri"/>
                  <a:cs typeface="Calibri"/>
                  <a:sym typeface="Calibri"/>
                </a:rPr>
                <a:t>tmp</a:t>
              </a:r>
              <a:endParaRPr sz="1800">
                <a:solidFill>
                  <a:schemeClr val="dk1"/>
                </a:solidFill>
                <a:latin typeface="Calibri"/>
                <a:ea typeface="Calibri"/>
                <a:cs typeface="Calibri"/>
                <a:sym typeface="Calibri"/>
              </a:endParaRPr>
            </a:p>
          </p:txBody>
        </p:sp>
        <p:sp>
          <p:nvSpPr>
            <p:cNvPr id="13" name="Google Shape;374;p52">
              <a:extLst>
                <a:ext uri="{FF2B5EF4-FFF2-40B4-BE49-F238E27FC236}">
                  <a16:creationId xmlns:a16="http://schemas.microsoft.com/office/drawing/2014/main" id="{488E7D2E-9BEA-1144-BDFE-E3A9A83A6AF7}"/>
                </a:ext>
              </a:extLst>
            </p:cNvPr>
            <p:cNvSpPr txBox="1"/>
            <p:nvPr/>
          </p:nvSpPr>
          <p:spPr>
            <a:xfrm>
              <a:off x="4062662" y="4519451"/>
              <a:ext cx="512100" cy="3693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 sz="1800">
                  <a:solidFill>
                    <a:schemeClr val="dk1"/>
                  </a:solidFill>
                  <a:latin typeface="Calibri"/>
                  <a:ea typeface="Calibri"/>
                  <a:cs typeface="Calibri"/>
                  <a:sym typeface="Calibri"/>
                </a:rPr>
                <a:t>b</a:t>
              </a:r>
              <a:endParaRPr/>
            </a:p>
          </p:txBody>
        </p:sp>
        <p:cxnSp>
          <p:nvCxnSpPr>
            <p:cNvPr id="14" name="Google Shape;375;p52">
              <a:extLst>
                <a:ext uri="{FF2B5EF4-FFF2-40B4-BE49-F238E27FC236}">
                  <a16:creationId xmlns:a16="http://schemas.microsoft.com/office/drawing/2014/main" id="{B613DE28-87FC-97BA-7A39-1525B6BBFA6A}"/>
                </a:ext>
              </a:extLst>
            </p:cNvPr>
            <p:cNvCxnSpPr/>
            <p:nvPr/>
          </p:nvCxnSpPr>
          <p:spPr>
            <a:xfrm>
              <a:off x="4450079" y="4701409"/>
              <a:ext cx="351000" cy="0"/>
            </a:xfrm>
            <a:prstGeom prst="straightConnector1">
              <a:avLst/>
            </a:prstGeom>
            <a:noFill/>
            <a:ln w="25400" cap="flat" cmpd="sng">
              <a:solidFill>
                <a:srgbClr val="00B050"/>
              </a:solidFill>
              <a:prstDash val="solid"/>
              <a:round/>
              <a:headEnd type="none" w="sm" len="sm"/>
              <a:tailEnd type="triangle" w="med" len="med"/>
            </a:ln>
            <a:effectLst>
              <a:outerShdw blurRad="40000" dist="20000" dir="5400000" rotWithShape="0">
                <a:srgbClr val="000000">
                  <a:alpha val="37650"/>
                </a:srgbClr>
              </a:outerShdw>
            </a:effectLst>
          </p:spPr>
        </p:cxnSp>
        <p:sp>
          <p:nvSpPr>
            <p:cNvPr id="15" name="Google Shape;376;p52">
              <a:extLst>
                <a:ext uri="{FF2B5EF4-FFF2-40B4-BE49-F238E27FC236}">
                  <a16:creationId xmlns:a16="http://schemas.microsoft.com/office/drawing/2014/main" id="{C155EB78-8B6A-C0FD-8914-0D92D6461F12}"/>
                </a:ext>
              </a:extLst>
            </p:cNvPr>
            <p:cNvSpPr txBox="1"/>
            <p:nvPr/>
          </p:nvSpPr>
          <p:spPr>
            <a:xfrm>
              <a:off x="3580561" y="3991344"/>
              <a:ext cx="813900" cy="3693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 sz="1800">
                  <a:solidFill>
                    <a:schemeClr val="dk1"/>
                  </a:solidFill>
                  <a:latin typeface="Calibri"/>
                  <a:ea typeface="Calibri"/>
                  <a:cs typeface="Calibri"/>
                  <a:sym typeface="Calibri"/>
                </a:rPr>
                <a:t>b = 2</a:t>
              </a:r>
              <a:endParaRPr/>
            </a:p>
          </p:txBody>
        </p:sp>
      </p:grpSp>
      <p:sp>
        <p:nvSpPr>
          <p:cNvPr id="19" name="Footer Placeholder 18">
            <a:extLst>
              <a:ext uri="{FF2B5EF4-FFF2-40B4-BE49-F238E27FC236}">
                <a16:creationId xmlns:a16="http://schemas.microsoft.com/office/drawing/2014/main" id="{D8E6D06B-AF61-0CC6-1189-9AC975976580}"/>
              </a:ext>
            </a:extLst>
          </p:cNvPr>
          <p:cNvSpPr>
            <a:spLocks noGrp="1"/>
          </p:cNvSpPr>
          <p:nvPr>
            <p:ph type="ftr" sz="quarter" idx="11"/>
          </p:nvPr>
        </p:nvSpPr>
        <p:spPr/>
        <p:txBody>
          <a:bodyPr/>
          <a:lstStyle/>
          <a:p>
            <a:r>
              <a:rPr lang="en-US"/>
              <a:t>Nasrin Akter</a:t>
            </a:r>
          </a:p>
        </p:txBody>
      </p:sp>
      <p:sp>
        <p:nvSpPr>
          <p:cNvPr id="20" name="Date Placeholder 19">
            <a:extLst>
              <a:ext uri="{FF2B5EF4-FFF2-40B4-BE49-F238E27FC236}">
                <a16:creationId xmlns:a16="http://schemas.microsoft.com/office/drawing/2014/main" id="{CE17A146-7F25-7EEF-9F5D-ECFE4DB02D34}"/>
              </a:ext>
            </a:extLst>
          </p:cNvPr>
          <p:cNvSpPr>
            <a:spLocks noGrp="1"/>
          </p:cNvSpPr>
          <p:nvPr>
            <p:ph type="dt" sz="half" idx="10"/>
          </p:nvPr>
        </p:nvSpPr>
        <p:spPr/>
        <p:txBody>
          <a:bodyPr/>
          <a:lstStyle/>
          <a:p>
            <a:fld id="{D5A9DCA3-5E32-4022-9EDE-CBCCF6589440}" type="datetime1">
              <a:rPr lang="en-US" smtClean="0"/>
              <a:t>7/14/2023</a:t>
            </a:fld>
            <a:endParaRPr lang="en-US"/>
          </a:p>
        </p:txBody>
      </p:sp>
      <p:sp>
        <p:nvSpPr>
          <p:cNvPr id="21" name="Slide Number Placeholder 20">
            <a:extLst>
              <a:ext uri="{FF2B5EF4-FFF2-40B4-BE49-F238E27FC236}">
                <a16:creationId xmlns:a16="http://schemas.microsoft.com/office/drawing/2014/main" id="{82164CB2-0A58-7E6A-1680-894498D46C24}"/>
              </a:ext>
            </a:extLst>
          </p:cNvPr>
          <p:cNvSpPr>
            <a:spLocks noGrp="1"/>
          </p:cNvSpPr>
          <p:nvPr>
            <p:ph type="sldNum" sz="quarter" idx="12"/>
          </p:nvPr>
        </p:nvSpPr>
        <p:spPr/>
        <p:txBody>
          <a:bodyPr/>
          <a:lstStyle/>
          <a:p>
            <a:fld id="{5705F9E9-D8A3-42F1-8BB5-75D76391D328}" type="slidenum">
              <a:rPr lang="en-US" smtClean="0"/>
              <a:t>42</a:t>
            </a:fld>
            <a:endParaRPr lang="en-US"/>
          </a:p>
        </p:txBody>
      </p:sp>
    </p:spTree>
    <p:extLst>
      <p:ext uri="{BB962C8B-B14F-4D97-AF65-F5344CB8AC3E}">
        <p14:creationId xmlns:p14="http://schemas.microsoft.com/office/powerpoint/2010/main" val="29668708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D8AA3D-3F61-F7B6-2F21-2976F0F98A49}"/>
              </a:ext>
            </a:extLst>
          </p:cNvPr>
          <p:cNvSpPr>
            <a:spLocks noGrp="1"/>
          </p:cNvSpPr>
          <p:nvPr>
            <p:ph type="title" idx="4294967295"/>
          </p:nvPr>
        </p:nvSpPr>
        <p:spPr>
          <a:xfrm>
            <a:off x="838200" y="365125"/>
            <a:ext cx="10515600" cy="1325563"/>
          </a:xfrm>
        </p:spPr>
        <p:txBody>
          <a:bodyPr vert="horz" lIns="91440" tIns="45720" rIns="91440" bIns="45720" rtlCol="0" anchor="ctr">
            <a:normAutofit/>
          </a:bodyPr>
          <a:lstStyle/>
          <a:p>
            <a:r>
              <a:rPr lang="en-US" sz="4267" b="1" dirty="0">
                <a:solidFill>
                  <a:schemeClr val="dk2"/>
                </a:solidFill>
                <a:latin typeface="Helvetica Neue"/>
              </a:rPr>
              <a:t>Operators</a:t>
            </a:r>
          </a:p>
        </p:txBody>
      </p:sp>
      <p:sp>
        <p:nvSpPr>
          <p:cNvPr id="3" name="Content Placeholder 2">
            <a:extLst>
              <a:ext uri="{FF2B5EF4-FFF2-40B4-BE49-F238E27FC236}">
                <a16:creationId xmlns:a16="http://schemas.microsoft.com/office/drawing/2014/main" id="{A1708B43-E243-21F8-6CFE-4F9F6C57318C}"/>
              </a:ext>
            </a:extLst>
          </p:cNvPr>
          <p:cNvSpPr>
            <a:spLocks noGrp="1"/>
          </p:cNvSpPr>
          <p:nvPr>
            <p:ph idx="4294967295"/>
          </p:nvPr>
        </p:nvSpPr>
        <p:spPr>
          <a:xfrm>
            <a:off x="838200" y="1440615"/>
            <a:ext cx="10515600" cy="4351338"/>
          </a:xfrm>
        </p:spPr>
        <p:txBody>
          <a:bodyPr/>
          <a:lstStyle/>
          <a:p>
            <a:pPr marL="0" indent="0">
              <a:buNone/>
            </a:pPr>
            <a:r>
              <a:rPr lang="en-US" b="1" dirty="0"/>
              <a:t>Box Model</a:t>
            </a:r>
            <a:endParaRPr lang="en-US" dirty="0"/>
          </a:p>
          <a:p>
            <a:pPr marL="0" indent="0">
              <a:buNone/>
            </a:pPr>
            <a:r>
              <a:rPr lang="en-US" dirty="0"/>
              <a:t>b = 2</a:t>
            </a:r>
          </a:p>
          <a:p>
            <a:pPr marL="0" indent="0">
              <a:buNone/>
            </a:pPr>
            <a:r>
              <a:rPr lang="en-US" dirty="0"/>
              <a:t>b = 4 + b</a:t>
            </a:r>
          </a:p>
          <a:p>
            <a:r>
              <a:rPr lang="en-US" dirty="0"/>
              <a:t>4 is loaded in a temporary space</a:t>
            </a:r>
          </a:p>
          <a:p>
            <a:r>
              <a:rPr lang="en-US" dirty="0"/>
              <a:t>b is added to 2 in the temporary space</a:t>
            </a:r>
          </a:p>
          <a:p>
            <a:r>
              <a:rPr lang="en-US" dirty="0"/>
              <a:t>The result is copied back into b </a:t>
            </a:r>
          </a:p>
        </p:txBody>
      </p:sp>
      <p:grpSp>
        <p:nvGrpSpPr>
          <p:cNvPr id="4" name="Google Shape;387;p53">
            <a:extLst>
              <a:ext uri="{FF2B5EF4-FFF2-40B4-BE49-F238E27FC236}">
                <a16:creationId xmlns:a16="http://schemas.microsoft.com/office/drawing/2014/main" id="{F0D5B666-AB9C-0E7D-BA54-FBBE621BF47E}"/>
              </a:ext>
            </a:extLst>
          </p:cNvPr>
          <p:cNvGrpSpPr/>
          <p:nvPr/>
        </p:nvGrpSpPr>
        <p:grpSpPr>
          <a:xfrm>
            <a:off x="3273453" y="4411855"/>
            <a:ext cx="5645093" cy="2081020"/>
            <a:chOff x="496425" y="2890341"/>
            <a:chExt cx="5645093" cy="2081020"/>
          </a:xfrm>
        </p:grpSpPr>
        <p:sp>
          <p:nvSpPr>
            <p:cNvPr id="5" name="Google Shape;388;p53">
              <a:extLst>
                <a:ext uri="{FF2B5EF4-FFF2-40B4-BE49-F238E27FC236}">
                  <a16:creationId xmlns:a16="http://schemas.microsoft.com/office/drawing/2014/main" id="{66AB5A83-5B8E-2761-B7A4-42B36158FE2A}"/>
                </a:ext>
              </a:extLst>
            </p:cNvPr>
            <p:cNvSpPr/>
            <p:nvPr/>
          </p:nvSpPr>
          <p:spPr>
            <a:xfrm>
              <a:off x="1240501" y="3259673"/>
              <a:ext cx="365700" cy="365700"/>
            </a:xfrm>
            <a:prstGeom prst="rect">
              <a:avLst/>
            </a:prstGeom>
            <a:gradFill>
              <a:gsLst>
                <a:gs pos="0">
                  <a:srgbClr val="E3001B"/>
                </a:gs>
                <a:gs pos="100000">
                  <a:srgbClr val="FF848B"/>
                </a:gs>
              </a:gsLst>
              <a:lin ang="16200038" scaled="0"/>
            </a:gradFill>
            <a:ln w="9525" cap="flat" cmpd="sng">
              <a:solidFill>
                <a:srgbClr val="C70A28"/>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 sz="1800" b="1">
                  <a:solidFill>
                    <a:schemeClr val="lt1"/>
                  </a:solidFill>
                  <a:latin typeface="Helvetica Neue"/>
                  <a:ea typeface="Helvetica Neue"/>
                  <a:cs typeface="Helvetica Neue"/>
                  <a:sym typeface="Helvetica Neue"/>
                </a:rPr>
                <a:t>4</a:t>
              </a:r>
              <a:endParaRPr/>
            </a:p>
          </p:txBody>
        </p:sp>
        <p:sp>
          <p:nvSpPr>
            <p:cNvPr id="6" name="Google Shape;389;p53">
              <a:extLst>
                <a:ext uri="{FF2B5EF4-FFF2-40B4-BE49-F238E27FC236}">
                  <a16:creationId xmlns:a16="http://schemas.microsoft.com/office/drawing/2014/main" id="{7AD01E28-0E84-4C11-D28D-6B8095E761D7}"/>
                </a:ext>
              </a:extLst>
            </p:cNvPr>
            <p:cNvSpPr/>
            <p:nvPr/>
          </p:nvSpPr>
          <p:spPr>
            <a:xfrm>
              <a:off x="1240501" y="4190168"/>
              <a:ext cx="365700" cy="365700"/>
            </a:xfrm>
            <a:prstGeom prst="rect">
              <a:avLst/>
            </a:prstGeom>
            <a:gradFill>
              <a:gsLst>
                <a:gs pos="0">
                  <a:srgbClr val="E3001B"/>
                </a:gs>
                <a:gs pos="100000">
                  <a:srgbClr val="FF848B"/>
                </a:gs>
              </a:gsLst>
              <a:lin ang="16200038" scaled="0"/>
            </a:gradFill>
            <a:ln w="9525" cap="flat" cmpd="sng">
              <a:solidFill>
                <a:srgbClr val="C70A28"/>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 sz="1800" b="1">
                  <a:solidFill>
                    <a:schemeClr val="lt1"/>
                  </a:solidFill>
                  <a:latin typeface="Calibri"/>
                  <a:ea typeface="Calibri"/>
                  <a:cs typeface="Calibri"/>
                  <a:sym typeface="Calibri"/>
                </a:rPr>
                <a:t>2</a:t>
              </a:r>
              <a:endParaRPr/>
            </a:p>
          </p:txBody>
        </p:sp>
        <p:sp>
          <p:nvSpPr>
            <p:cNvPr id="7" name="Google Shape;390;p53">
              <a:extLst>
                <a:ext uri="{FF2B5EF4-FFF2-40B4-BE49-F238E27FC236}">
                  <a16:creationId xmlns:a16="http://schemas.microsoft.com/office/drawing/2014/main" id="{DA7F9911-EC58-AC4B-8BF0-77A242D16934}"/>
                </a:ext>
              </a:extLst>
            </p:cNvPr>
            <p:cNvSpPr txBox="1"/>
            <p:nvPr/>
          </p:nvSpPr>
          <p:spPr>
            <a:xfrm>
              <a:off x="1117859" y="2890341"/>
              <a:ext cx="611100" cy="3693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 sz="1800">
                  <a:solidFill>
                    <a:schemeClr val="dk1"/>
                  </a:solidFill>
                  <a:latin typeface="Calibri"/>
                  <a:ea typeface="Calibri"/>
                  <a:cs typeface="Calibri"/>
                  <a:sym typeface="Calibri"/>
                </a:rPr>
                <a:t>tmp</a:t>
              </a:r>
              <a:endParaRPr sz="1800">
                <a:solidFill>
                  <a:schemeClr val="dk1"/>
                </a:solidFill>
                <a:latin typeface="Calibri"/>
                <a:ea typeface="Calibri"/>
                <a:cs typeface="Calibri"/>
                <a:sym typeface="Calibri"/>
              </a:endParaRPr>
            </a:p>
          </p:txBody>
        </p:sp>
        <p:sp>
          <p:nvSpPr>
            <p:cNvPr id="8" name="Google Shape;391;p53">
              <a:extLst>
                <a:ext uri="{FF2B5EF4-FFF2-40B4-BE49-F238E27FC236}">
                  <a16:creationId xmlns:a16="http://schemas.microsoft.com/office/drawing/2014/main" id="{6877BB19-28DE-40CC-9059-BA2FE4E787D1}"/>
                </a:ext>
              </a:extLst>
            </p:cNvPr>
            <p:cNvSpPr txBox="1"/>
            <p:nvPr/>
          </p:nvSpPr>
          <p:spPr>
            <a:xfrm>
              <a:off x="496425" y="4191090"/>
              <a:ext cx="512100" cy="3693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 sz="1800">
                  <a:solidFill>
                    <a:schemeClr val="dk1"/>
                  </a:solidFill>
                  <a:latin typeface="Calibri"/>
                  <a:ea typeface="Calibri"/>
                  <a:cs typeface="Calibri"/>
                  <a:sym typeface="Calibri"/>
                </a:rPr>
                <a:t>b</a:t>
              </a:r>
              <a:endParaRPr/>
            </a:p>
          </p:txBody>
        </p:sp>
        <p:cxnSp>
          <p:nvCxnSpPr>
            <p:cNvPr id="9" name="Google Shape;392;p53">
              <a:extLst>
                <a:ext uri="{FF2B5EF4-FFF2-40B4-BE49-F238E27FC236}">
                  <a16:creationId xmlns:a16="http://schemas.microsoft.com/office/drawing/2014/main" id="{DDFD7724-A521-9683-61D3-6AD169B4F8BB}"/>
                </a:ext>
              </a:extLst>
            </p:cNvPr>
            <p:cNvCxnSpPr/>
            <p:nvPr/>
          </p:nvCxnSpPr>
          <p:spPr>
            <a:xfrm>
              <a:off x="883842" y="4373048"/>
              <a:ext cx="351000" cy="0"/>
            </a:xfrm>
            <a:prstGeom prst="straightConnector1">
              <a:avLst/>
            </a:prstGeom>
            <a:noFill/>
            <a:ln w="25400" cap="flat" cmpd="sng">
              <a:solidFill>
                <a:srgbClr val="00B050"/>
              </a:solidFill>
              <a:prstDash val="solid"/>
              <a:round/>
              <a:headEnd type="none" w="sm" len="sm"/>
              <a:tailEnd type="triangle" w="med" len="med"/>
            </a:ln>
            <a:effectLst>
              <a:outerShdw blurRad="40000" dist="20000" dir="5400000" rotWithShape="0">
                <a:srgbClr val="000000">
                  <a:alpha val="37650"/>
                </a:srgbClr>
              </a:outerShdw>
            </a:effectLst>
          </p:spPr>
        </p:cxnSp>
        <p:sp>
          <p:nvSpPr>
            <p:cNvPr id="10" name="Google Shape;393;p53">
              <a:extLst>
                <a:ext uri="{FF2B5EF4-FFF2-40B4-BE49-F238E27FC236}">
                  <a16:creationId xmlns:a16="http://schemas.microsoft.com/office/drawing/2014/main" id="{683E0370-FBD6-4005-1915-C14BAB67444D}"/>
                </a:ext>
              </a:extLst>
            </p:cNvPr>
            <p:cNvSpPr/>
            <p:nvPr/>
          </p:nvSpPr>
          <p:spPr>
            <a:xfrm>
              <a:off x="3247702" y="3265176"/>
              <a:ext cx="585000" cy="365700"/>
            </a:xfrm>
            <a:prstGeom prst="rect">
              <a:avLst/>
            </a:prstGeom>
            <a:gradFill>
              <a:gsLst>
                <a:gs pos="0">
                  <a:srgbClr val="E3001B"/>
                </a:gs>
                <a:gs pos="100000">
                  <a:srgbClr val="FF848B"/>
                </a:gs>
              </a:gsLst>
              <a:lin ang="16200038" scaled="0"/>
            </a:gradFill>
            <a:ln w="9525" cap="flat" cmpd="sng">
              <a:solidFill>
                <a:srgbClr val="C70A28"/>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 sz="1400" b="1">
                  <a:solidFill>
                    <a:schemeClr val="lt1"/>
                  </a:solidFill>
                  <a:latin typeface="Helvetica Neue"/>
                  <a:ea typeface="Helvetica Neue"/>
                  <a:cs typeface="Helvetica Neue"/>
                  <a:sym typeface="Helvetica Neue"/>
                </a:rPr>
                <a:t>2 + 4</a:t>
              </a:r>
              <a:endParaRPr/>
            </a:p>
          </p:txBody>
        </p:sp>
        <p:sp>
          <p:nvSpPr>
            <p:cNvPr id="11" name="Google Shape;394;p53">
              <a:extLst>
                <a:ext uri="{FF2B5EF4-FFF2-40B4-BE49-F238E27FC236}">
                  <a16:creationId xmlns:a16="http://schemas.microsoft.com/office/drawing/2014/main" id="{ADFAB885-E32C-73AD-3641-28B89B106C98}"/>
                </a:ext>
              </a:extLst>
            </p:cNvPr>
            <p:cNvSpPr/>
            <p:nvPr/>
          </p:nvSpPr>
          <p:spPr>
            <a:xfrm>
              <a:off x="3247703" y="4195671"/>
              <a:ext cx="365700" cy="365700"/>
            </a:xfrm>
            <a:prstGeom prst="rect">
              <a:avLst/>
            </a:prstGeom>
            <a:gradFill>
              <a:gsLst>
                <a:gs pos="0">
                  <a:srgbClr val="E3001B"/>
                </a:gs>
                <a:gs pos="100000">
                  <a:srgbClr val="FF848B"/>
                </a:gs>
              </a:gsLst>
              <a:lin ang="16200038" scaled="0"/>
            </a:gradFill>
            <a:ln w="9525" cap="flat" cmpd="sng">
              <a:solidFill>
                <a:srgbClr val="C70A28"/>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 sz="1800" b="1">
                  <a:solidFill>
                    <a:schemeClr val="lt1"/>
                  </a:solidFill>
                  <a:latin typeface="Helvetica Neue"/>
                  <a:ea typeface="Helvetica Neue"/>
                  <a:cs typeface="Helvetica Neue"/>
                  <a:sym typeface="Helvetica Neue"/>
                </a:rPr>
                <a:t>2</a:t>
              </a:r>
              <a:endParaRPr/>
            </a:p>
          </p:txBody>
        </p:sp>
        <p:sp>
          <p:nvSpPr>
            <p:cNvPr id="12" name="Google Shape;395;p53">
              <a:extLst>
                <a:ext uri="{FF2B5EF4-FFF2-40B4-BE49-F238E27FC236}">
                  <a16:creationId xmlns:a16="http://schemas.microsoft.com/office/drawing/2014/main" id="{52B80854-7BAD-5F68-25B2-3910F8260CF7}"/>
                </a:ext>
              </a:extLst>
            </p:cNvPr>
            <p:cNvSpPr txBox="1"/>
            <p:nvPr/>
          </p:nvSpPr>
          <p:spPr>
            <a:xfrm>
              <a:off x="3219654" y="2895844"/>
              <a:ext cx="611100" cy="3693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 sz="1800">
                  <a:solidFill>
                    <a:schemeClr val="dk1"/>
                  </a:solidFill>
                  <a:latin typeface="Calibri"/>
                  <a:ea typeface="Calibri"/>
                  <a:cs typeface="Calibri"/>
                  <a:sym typeface="Calibri"/>
                </a:rPr>
                <a:t>tmp</a:t>
              </a:r>
              <a:endParaRPr sz="1800">
                <a:solidFill>
                  <a:schemeClr val="dk1"/>
                </a:solidFill>
                <a:latin typeface="Calibri"/>
                <a:ea typeface="Calibri"/>
                <a:cs typeface="Calibri"/>
                <a:sym typeface="Calibri"/>
              </a:endParaRPr>
            </a:p>
          </p:txBody>
        </p:sp>
        <p:sp>
          <p:nvSpPr>
            <p:cNvPr id="13" name="Google Shape;396;p53">
              <a:extLst>
                <a:ext uri="{FF2B5EF4-FFF2-40B4-BE49-F238E27FC236}">
                  <a16:creationId xmlns:a16="http://schemas.microsoft.com/office/drawing/2014/main" id="{BAE5F4E0-A81E-EC28-EBB3-23A02239FBE4}"/>
                </a:ext>
              </a:extLst>
            </p:cNvPr>
            <p:cNvSpPr txBox="1"/>
            <p:nvPr/>
          </p:nvSpPr>
          <p:spPr>
            <a:xfrm>
              <a:off x="2503627" y="4196593"/>
              <a:ext cx="512100" cy="3693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 sz="1800">
                  <a:solidFill>
                    <a:schemeClr val="dk1"/>
                  </a:solidFill>
                  <a:latin typeface="Calibri"/>
                  <a:ea typeface="Calibri"/>
                  <a:cs typeface="Calibri"/>
                  <a:sym typeface="Calibri"/>
                </a:rPr>
                <a:t>b</a:t>
              </a:r>
              <a:endParaRPr/>
            </a:p>
          </p:txBody>
        </p:sp>
        <p:cxnSp>
          <p:nvCxnSpPr>
            <p:cNvPr id="14" name="Google Shape;397;p53">
              <a:extLst>
                <a:ext uri="{FF2B5EF4-FFF2-40B4-BE49-F238E27FC236}">
                  <a16:creationId xmlns:a16="http://schemas.microsoft.com/office/drawing/2014/main" id="{17DB1AE0-92AF-5FC7-FF34-26FE87D36168}"/>
                </a:ext>
              </a:extLst>
            </p:cNvPr>
            <p:cNvCxnSpPr/>
            <p:nvPr/>
          </p:nvCxnSpPr>
          <p:spPr>
            <a:xfrm>
              <a:off x="2891044" y="4378551"/>
              <a:ext cx="351000" cy="0"/>
            </a:xfrm>
            <a:prstGeom prst="straightConnector1">
              <a:avLst/>
            </a:prstGeom>
            <a:noFill/>
            <a:ln w="25400" cap="flat" cmpd="sng">
              <a:solidFill>
                <a:srgbClr val="00B050"/>
              </a:solidFill>
              <a:prstDash val="solid"/>
              <a:round/>
              <a:headEnd type="none" w="sm" len="sm"/>
              <a:tailEnd type="triangle" w="med" len="med"/>
            </a:ln>
            <a:effectLst>
              <a:outerShdw blurRad="40000" dist="20000" dir="5400000" rotWithShape="0">
                <a:srgbClr val="000000">
                  <a:alpha val="37650"/>
                </a:srgbClr>
              </a:outerShdw>
            </a:effectLst>
          </p:spPr>
        </p:cxnSp>
        <p:cxnSp>
          <p:nvCxnSpPr>
            <p:cNvPr id="15" name="Google Shape;398;p53">
              <a:extLst>
                <a:ext uri="{FF2B5EF4-FFF2-40B4-BE49-F238E27FC236}">
                  <a16:creationId xmlns:a16="http://schemas.microsoft.com/office/drawing/2014/main" id="{AE03F7E2-79A4-2BDC-039E-FF902C08F6B9}"/>
                </a:ext>
              </a:extLst>
            </p:cNvPr>
            <p:cNvCxnSpPr/>
            <p:nvPr/>
          </p:nvCxnSpPr>
          <p:spPr>
            <a:xfrm rot="10800000" flipH="1">
              <a:off x="1847930" y="3442469"/>
              <a:ext cx="1357800" cy="793200"/>
            </a:xfrm>
            <a:prstGeom prst="curvedConnector3">
              <a:avLst>
                <a:gd name="adj1" fmla="val 50000"/>
              </a:avLst>
            </a:prstGeom>
            <a:noFill/>
            <a:ln w="25400" cap="flat" cmpd="sng">
              <a:solidFill>
                <a:schemeClr val="accent1"/>
              </a:solidFill>
              <a:prstDash val="solid"/>
              <a:round/>
              <a:headEnd type="none" w="sm" len="sm"/>
              <a:tailEnd type="triangle" w="med" len="med"/>
            </a:ln>
            <a:effectLst>
              <a:outerShdw blurRad="40000" dist="20000" dir="5400000" rotWithShape="0">
                <a:srgbClr val="000000">
                  <a:alpha val="37650"/>
                </a:srgbClr>
              </a:outerShdw>
            </a:effectLst>
          </p:spPr>
        </p:cxnSp>
        <p:sp>
          <p:nvSpPr>
            <p:cNvPr id="16" name="Google Shape;399;p53">
              <a:extLst>
                <a:ext uri="{FF2B5EF4-FFF2-40B4-BE49-F238E27FC236}">
                  <a16:creationId xmlns:a16="http://schemas.microsoft.com/office/drawing/2014/main" id="{B72788F8-4BAB-C294-915E-211DAD3FC40A}"/>
                </a:ext>
              </a:extLst>
            </p:cNvPr>
            <p:cNvSpPr txBox="1"/>
            <p:nvPr/>
          </p:nvSpPr>
          <p:spPr>
            <a:xfrm>
              <a:off x="1979452" y="3559503"/>
              <a:ext cx="6480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 sz="1800" dirty="0">
                  <a:solidFill>
                    <a:schemeClr val="dk1"/>
                  </a:solidFill>
                  <a:latin typeface="Calibri"/>
                  <a:ea typeface="Calibri"/>
                  <a:cs typeface="Calibri"/>
                  <a:sym typeface="Calibri"/>
                </a:rPr>
                <a:t>4 +b</a:t>
              </a:r>
              <a:endParaRPr dirty="0"/>
            </a:p>
          </p:txBody>
        </p:sp>
        <p:cxnSp>
          <p:nvCxnSpPr>
            <p:cNvPr id="17" name="Google Shape;400;p53">
              <a:extLst>
                <a:ext uri="{FF2B5EF4-FFF2-40B4-BE49-F238E27FC236}">
                  <a16:creationId xmlns:a16="http://schemas.microsoft.com/office/drawing/2014/main" id="{28808EB4-6333-A238-5A8F-8A074D4AD2DE}"/>
                </a:ext>
              </a:extLst>
            </p:cNvPr>
            <p:cNvCxnSpPr/>
            <p:nvPr/>
          </p:nvCxnSpPr>
          <p:spPr>
            <a:xfrm>
              <a:off x="3916857" y="3436879"/>
              <a:ext cx="360900" cy="0"/>
            </a:xfrm>
            <a:prstGeom prst="straightConnector1">
              <a:avLst/>
            </a:prstGeom>
            <a:noFill/>
            <a:ln w="25400" cap="flat" cmpd="sng">
              <a:solidFill>
                <a:schemeClr val="accent1"/>
              </a:solidFill>
              <a:prstDash val="solid"/>
              <a:round/>
              <a:headEnd type="none" w="sm" len="sm"/>
              <a:tailEnd type="triangle" w="med" len="med"/>
            </a:ln>
            <a:effectLst>
              <a:outerShdw blurRad="40000" dist="20000" dir="5400000" rotWithShape="0">
                <a:srgbClr val="000000">
                  <a:alpha val="37650"/>
                </a:srgbClr>
              </a:outerShdw>
            </a:effectLst>
          </p:spPr>
        </p:cxnSp>
        <p:sp>
          <p:nvSpPr>
            <p:cNvPr id="18" name="Google Shape;401;p53">
              <a:extLst>
                <a:ext uri="{FF2B5EF4-FFF2-40B4-BE49-F238E27FC236}">
                  <a16:creationId xmlns:a16="http://schemas.microsoft.com/office/drawing/2014/main" id="{A2611265-8815-97E1-1E8C-95B01883143B}"/>
                </a:ext>
              </a:extLst>
            </p:cNvPr>
            <p:cNvSpPr/>
            <p:nvPr/>
          </p:nvSpPr>
          <p:spPr>
            <a:xfrm>
              <a:off x="4330646" y="3258131"/>
              <a:ext cx="365700" cy="365700"/>
            </a:xfrm>
            <a:prstGeom prst="rect">
              <a:avLst/>
            </a:prstGeom>
            <a:gradFill>
              <a:gsLst>
                <a:gs pos="0">
                  <a:srgbClr val="E3001B"/>
                </a:gs>
                <a:gs pos="100000">
                  <a:srgbClr val="FF848B"/>
                </a:gs>
              </a:gsLst>
              <a:lin ang="16200038" scaled="0"/>
            </a:gradFill>
            <a:ln w="9525" cap="flat" cmpd="sng">
              <a:solidFill>
                <a:srgbClr val="C70A28"/>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 sz="1800" b="1">
                  <a:solidFill>
                    <a:schemeClr val="lt1"/>
                  </a:solidFill>
                  <a:latin typeface="Helvetica Neue"/>
                  <a:ea typeface="Helvetica Neue"/>
                  <a:cs typeface="Helvetica Neue"/>
                  <a:sym typeface="Helvetica Neue"/>
                </a:rPr>
                <a:t>6</a:t>
              </a:r>
              <a:endParaRPr/>
            </a:p>
          </p:txBody>
        </p:sp>
        <p:sp>
          <p:nvSpPr>
            <p:cNvPr id="19" name="Google Shape;402;p53">
              <a:extLst>
                <a:ext uri="{FF2B5EF4-FFF2-40B4-BE49-F238E27FC236}">
                  <a16:creationId xmlns:a16="http://schemas.microsoft.com/office/drawing/2014/main" id="{10C17C62-55E2-2330-9DCF-196F8E0355D8}"/>
                </a:ext>
              </a:extLst>
            </p:cNvPr>
            <p:cNvSpPr/>
            <p:nvPr/>
          </p:nvSpPr>
          <p:spPr>
            <a:xfrm>
              <a:off x="5775818" y="4205344"/>
              <a:ext cx="365700" cy="365700"/>
            </a:xfrm>
            <a:prstGeom prst="rect">
              <a:avLst/>
            </a:prstGeom>
            <a:gradFill>
              <a:gsLst>
                <a:gs pos="0">
                  <a:srgbClr val="E3001B"/>
                </a:gs>
                <a:gs pos="100000">
                  <a:srgbClr val="FF848B"/>
                </a:gs>
              </a:gsLst>
              <a:lin ang="16200038" scaled="0"/>
            </a:gradFill>
            <a:ln w="9525" cap="flat" cmpd="sng">
              <a:solidFill>
                <a:srgbClr val="C70A28"/>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 sz="1800" b="1">
                  <a:solidFill>
                    <a:schemeClr val="lt1"/>
                  </a:solidFill>
                  <a:latin typeface="Helvetica Neue"/>
                  <a:ea typeface="Helvetica Neue"/>
                  <a:cs typeface="Helvetica Neue"/>
                  <a:sym typeface="Helvetica Neue"/>
                </a:rPr>
                <a:t>6</a:t>
              </a:r>
              <a:endParaRPr/>
            </a:p>
          </p:txBody>
        </p:sp>
        <p:sp>
          <p:nvSpPr>
            <p:cNvPr id="20" name="Google Shape;403;p53">
              <a:extLst>
                <a:ext uri="{FF2B5EF4-FFF2-40B4-BE49-F238E27FC236}">
                  <a16:creationId xmlns:a16="http://schemas.microsoft.com/office/drawing/2014/main" id="{1D16F7DA-ACD9-91AA-FF20-523BED36EAC9}"/>
                </a:ext>
              </a:extLst>
            </p:cNvPr>
            <p:cNvSpPr txBox="1"/>
            <p:nvPr/>
          </p:nvSpPr>
          <p:spPr>
            <a:xfrm>
              <a:off x="5024332" y="4198352"/>
              <a:ext cx="512100" cy="3693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 sz="1800">
                  <a:solidFill>
                    <a:schemeClr val="dk1"/>
                  </a:solidFill>
                  <a:latin typeface="Calibri"/>
                  <a:ea typeface="Calibri"/>
                  <a:cs typeface="Calibri"/>
                  <a:sym typeface="Calibri"/>
                </a:rPr>
                <a:t>b</a:t>
              </a:r>
              <a:endParaRPr/>
            </a:p>
          </p:txBody>
        </p:sp>
        <p:cxnSp>
          <p:nvCxnSpPr>
            <p:cNvPr id="21" name="Google Shape;404;p53">
              <a:extLst>
                <a:ext uri="{FF2B5EF4-FFF2-40B4-BE49-F238E27FC236}">
                  <a16:creationId xmlns:a16="http://schemas.microsoft.com/office/drawing/2014/main" id="{6FEDB543-EABC-ECE9-53EA-1B6025E51F58}"/>
                </a:ext>
              </a:extLst>
            </p:cNvPr>
            <p:cNvCxnSpPr/>
            <p:nvPr/>
          </p:nvCxnSpPr>
          <p:spPr>
            <a:xfrm>
              <a:off x="5411749" y="4380310"/>
              <a:ext cx="351000" cy="0"/>
            </a:xfrm>
            <a:prstGeom prst="straightConnector1">
              <a:avLst/>
            </a:prstGeom>
            <a:noFill/>
            <a:ln w="25400" cap="flat" cmpd="sng">
              <a:solidFill>
                <a:srgbClr val="00B050"/>
              </a:solidFill>
              <a:prstDash val="solid"/>
              <a:round/>
              <a:headEnd type="none" w="sm" len="sm"/>
              <a:tailEnd type="triangle" w="med" len="med"/>
            </a:ln>
            <a:effectLst>
              <a:outerShdw blurRad="40000" dist="20000" dir="5400000" rotWithShape="0">
                <a:srgbClr val="000000">
                  <a:alpha val="37650"/>
                </a:srgbClr>
              </a:outerShdw>
            </a:effectLst>
          </p:spPr>
        </p:cxnSp>
        <p:sp>
          <p:nvSpPr>
            <p:cNvPr id="22" name="Google Shape;405;p53">
              <a:extLst>
                <a:ext uri="{FF2B5EF4-FFF2-40B4-BE49-F238E27FC236}">
                  <a16:creationId xmlns:a16="http://schemas.microsoft.com/office/drawing/2014/main" id="{ADF52775-EE3A-65CC-B2FF-0E65247C3049}"/>
                </a:ext>
              </a:extLst>
            </p:cNvPr>
            <p:cNvSpPr/>
            <p:nvPr/>
          </p:nvSpPr>
          <p:spPr>
            <a:xfrm>
              <a:off x="4831255" y="3436879"/>
              <a:ext cx="1061400" cy="1380300"/>
            </a:xfrm>
            <a:prstGeom prst="arc">
              <a:avLst>
                <a:gd name="adj1" fmla="val 16745257"/>
                <a:gd name="adj2" fmla="val 0"/>
              </a:avLst>
            </a:prstGeom>
            <a:noFill/>
            <a:ln w="25400" cap="flat" cmpd="sng">
              <a:solidFill>
                <a:schemeClr val="accent1"/>
              </a:solidFill>
              <a:prstDash val="solid"/>
              <a:round/>
              <a:headEnd type="none" w="sm" len="sm"/>
              <a:tailEnd type="triangle" w="med" len="med"/>
            </a:ln>
            <a:effectLst>
              <a:outerShdw blurRad="40000" dist="20000" dir="5400000" rotWithShape="0">
                <a:srgbClr val="000000">
                  <a:alpha val="3765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23" name="Google Shape;406;p53">
              <a:extLst>
                <a:ext uri="{FF2B5EF4-FFF2-40B4-BE49-F238E27FC236}">
                  <a16:creationId xmlns:a16="http://schemas.microsoft.com/office/drawing/2014/main" id="{9AE098B6-D1D3-6272-FAB3-5C8A5B3E92C0}"/>
                </a:ext>
              </a:extLst>
            </p:cNvPr>
            <p:cNvSpPr txBox="1"/>
            <p:nvPr/>
          </p:nvSpPr>
          <p:spPr>
            <a:xfrm>
              <a:off x="1690755" y="4602061"/>
              <a:ext cx="14355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 sz="1800">
                  <a:solidFill>
                    <a:schemeClr val="dk1"/>
                  </a:solidFill>
                  <a:latin typeface="Calibri"/>
                  <a:ea typeface="Calibri"/>
                  <a:cs typeface="Calibri"/>
                  <a:sym typeface="Calibri"/>
                </a:rPr>
                <a:t>tmp = 4 +b</a:t>
              </a:r>
              <a:endParaRPr/>
            </a:p>
          </p:txBody>
        </p:sp>
        <p:sp>
          <p:nvSpPr>
            <p:cNvPr id="24" name="Google Shape;407;p53">
              <a:extLst>
                <a:ext uri="{FF2B5EF4-FFF2-40B4-BE49-F238E27FC236}">
                  <a16:creationId xmlns:a16="http://schemas.microsoft.com/office/drawing/2014/main" id="{833B2195-F957-6400-277D-1C0F03779569}"/>
                </a:ext>
              </a:extLst>
            </p:cNvPr>
            <p:cNvSpPr txBox="1"/>
            <p:nvPr/>
          </p:nvSpPr>
          <p:spPr>
            <a:xfrm>
              <a:off x="4251624" y="4598536"/>
              <a:ext cx="10005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 sz="1800">
                  <a:solidFill>
                    <a:schemeClr val="dk1"/>
                  </a:solidFill>
                  <a:latin typeface="Calibri"/>
                  <a:ea typeface="Calibri"/>
                  <a:cs typeface="Calibri"/>
                  <a:sym typeface="Calibri"/>
                </a:rPr>
                <a:t>b = tmp</a:t>
              </a:r>
              <a:endParaRPr sz="1800">
                <a:solidFill>
                  <a:schemeClr val="dk1"/>
                </a:solidFill>
                <a:latin typeface="Calibri"/>
                <a:ea typeface="Calibri"/>
                <a:cs typeface="Calibri"/>
                <a:sym typeface="Calibri"/>
              </a:endParaRPr>
            </a:p>
          </p:txBody>
        </p:sp>
        <p:sp>
          <p:nvSpPr>
            <p:cNvPr id="25" name="Google Shape;408;p53">
              <a:extLst>
                <a:ext uri="{FF2B5EF4-FFF2-40B4-BE49-F238E27FC236}">
                  <a16:creationId xmlns:a16="http://schemas.microsoft.com/office/drawing/2014/main" id="{2013759C-92C5-3E76-D55E-6A3F9B4AF12A}"/>
                </a:ext>
              </a:extLst>
            </p:cNvPr>
            <p:cNvSpPr txBox="1"/>
            <p:nvPr/>
          </p:nvSpPr>
          <p:spPr>
            <a:xfrm>
              <a:off x="4751902" y="3651513"/>
              <a:ext cx="10005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 sz="1800">
                  <a:solidFill>
                    <a:schemeClr val="dk1"/>
                  </a:solidFill>
                  <a:latin typeface="Calibri"/>
                  <a:ea typeface="Calibri"/>
                  <a:cs typeface="Calibri"/>
                  <a:sym typeface="Calibri"/>
                </a:rPr>
                <a:t>b = 4 + b</a:t>
              </a:r>
              <a:endParaRPr/>
            </a:p>
          </p:txBody>
        </p:sp>
        <p:cxnSp>
          <p:nvCxnSpPr>
            <p:cNvPr id="26" name="Google Shape;409;p53">
              <a:extLst>
                <a:ext uri="{FF2B5EF4-FFF2-40B4-BE49-F238E27FC236}">
                  <a16:creationId xmlns:a16="http://schemas.microsoft.com/office/drawing/2014/main" id="{B3CEEE8B-1B69-A880-97B2-E1CAF4C04FDF}"/>
                </a:ext>
              </a:extLst>
            </p:cNvPr>
            <p:cNvCxnSpPr/>
            <p:nvPr/>
          </p:nvCxnSpPr>
          <p:spPr>
            <a:xfrm>
              <a:off x="4891945" y="3450146"/>
              <a:ext cx="580500" cy="0"/>
            </a:xfrm>
            <a:prstGeom prst="straightConnector1">
              <a:avLst/>
            </a:prstGeom>
            <a:noFill/>
            <a:ln w="25400" cap="flat" cmpd="sng">
              <a:solidFill>
                <a:schemeClr val="accent1"/>
              </a:solidFill>
              <a:prstDash val="solid"/>
              <a:round/>
              <a:headEnd type="none" w="sm" len="sm"/>
              <a:tailEnd type="none" w="sm" len="sm"/>
            </a:ln>
            <a:effectLst>
              <a:outerShdw blurRad="40000" dist="20000" dir="5400000" rotWithShape="0">
                <a:srgbClr val="000000">
                  <a:alpha val="37650"/>
                </a:srgbClr>
              </a:outerShdw>
            </a:effectLst>
          </p:spPr>
        </p:cxnSp>
      </p:grpSp>
      <p:sp>
        <p:nvSpPr>
          <p:cNvPr id="30" name="Footer Placeholder 29">
            <a:extLst>
              <a:ext uri="{FF2B5EF4-FFF2-40B4-BE49-F238E27FC236}">
                <a16:creationId xmlns:a16="http://schemas.microsoft.com/office/drawing/2014/main" id="{AE864527-15E0-C6B1-61BD-735A2FDD557B}"/>
              </a:ext>
            </a:extLst>
          </p:cNvPr>
          <p:cNvSpPr>
            <a:spLocks noGrp="1"/>
          </p:cNvSpPr>
          <p:nvPr>
            <p:ph type="ftr" sz="quarter" idx="11"/>
          </p:nvPr>
        </p:nvSpPr>
        <p:spPr/>
        <p:txBody>
          <a:bodyPr/>
          <a:lstStyle/>
          <a:p>
            <a:r>
              <a:rPr lang="en-US"/>
              <a:t>Nasrin Akter</a:t>
            </a:r>
          </a:p>
        </p:txBody>
      </p:sp>
      <p:sp>
        <p:nvSpPr>
          <p:cNvPr id="31" name="Date Placeholder 30">
            <a:extLst>
              <a:ext uri="{FF2B5EF4-FFF2-40B4-BE49-F238E27FC236}">
                <a16:creationId xmlns:a16="http://schemas.microsoft.com/office/drawing/2014/main" id="{58AD10A6-771B-38E6-5569-34BD4190C134}"/>
              </a:ext>
            </a:extLst>
          </p:cNvPr>
          <p:cNvSpPr>
            <a:spLocks noGrp="1"/>
          </p:cNvSpPr>
          <p:nvPr>
            <p:ph type="dt" sz="half" idx="10"/>
          </p:nvPr>
        </p:nvSpPr>
        <p:spPr/>
        <p:txBody>
          <a:bodyPr/>
          <a:lstStyle/>
          <a:p>
            <a:fld id="{56F5EBD4-152C-4647-B7BD-A9478F9C0FA5}" type="datetime1">
              <a:rPr lang="en-US" smtClean="0"/>
              <a:t>7/14/2023</a:t>
            </a:fld>
            <a:endParaRPr lang="en-US"/>
          </a:p>
        </p:txBody>
      </p:sp>
      <p:sp>
        <p:nvSpPr>
          <p:cNvPr id="32" name="Slide Number Placeholder 31">
            <a:extLst>
              <a:ext uri="{FF2B5EF4-FFF2-40B4-BE49-F238E27FC236}">
                <a16:creationId xmlns:a16="http://schemas.microsoft.com/office/drawing/2014/main" id="{C4993B24-4788-5A2A-7102-6F260A46B671}"/>
              </a:ext>
            </a:extLst>
          </p:cNvPr>
          <p:cNvSpPr>
            <a:spLocks noGrp="1"/>
          </p:cNvSpPr>
          <p:nvPr>
            <p:ph type="sldNum" sz="quarter" idx="12"/>
          </p:nvPr>
        </p:nvSpPr>
        <p:spPr/>
        <p:txBody>
          <a:bodyPr/>
          <a:lstStyle/>
          <a:p>
            <a:fld id="{5705F9E9-D8A3-42F1-8BB5-75D76391D328}" type="slidenum">
              <a:rPr lang="en-US" smtClean="0"/>
              <a:t>43</a:t>
            </a:fld>
            <a:endParaRPr lang="en-US"/>
          </a:p>
        </p:txBody>
      </p:sp>
    </p:spTree>
    <p:extLst>
      <p:ext uri="{BB962C8B-B14F-4D97-AF65-F5344CB8AC3E}">
        <p14:creationId xmlns:p14="http://schemas.microsoft.com/office/powerpoint/2010/main" val="89156506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2CA941-4230-E1ED-5A12-7DFDA8818611}"/>
              </a:ext>
            </a:extLst>
          </p:cNvPr>
          <p:cNvSpPr>
            <a:spLocks noGrp="1"/>
          </p:cNvSpPr>
          <p:nvPr>
            <p:ph type="title" idx="4294967295"/>
          </p:nvPr>
        </p:nvSpPr>
        <p:spPr>
          <a:xfrm>
            <a:off x="838200" y="365125"/>
            <a:ext cx="10515600" cy="1325563"/>
          </a:xfrm>
        </p:spPr>
        <p:txBody>
          <a:bodyPr vert="horz" lIns="91440" tIns="45720" rIns="91440" bIns="45720" rtlCol="0" anchor="ctr">
            <a:normAutofit/>
          </a:bodyPr>
          <a:lstStyle/>
          <a:p>
            <a:r>
              <a:rPr lang="en-US" sz="4267" b="1" dirty="0">
                <a:solidFill>
                  <a:schemeClr val="dk2"/>
                </a:solidFill>
                <a:latin typeface="Helvetica Neue"/>
              </a:rPr>
              <a:t>Operators</a:t>
            </a:r>
          </a:p>
        </p:txBody>
      </p:sp>
      <p:sp>
        <p:nvSpPr>
          <p:cNvPr id="3" name="Content Placeholder 2">
            <a:extLst>
              <a:ext uri="{FF2B5EF4-FFF2-40B4-BE49-F238E27FC236}">
                <a16:creationId xmlns:a16="http://schemas.microsoft.com/office/drawing/2014/main" id="{75C15FAB-7FE4-E7EA-FD07-0642BDDE98A4}"/>
              </a:ext>
            </a:extLst>
          </p:cNvPr>
          <p:cNvSpPr>
            <a:spLocks noGrp="1"/>
          </p:cNvSpPr>
          <p:nvPr>
            <p:ph idx="4294967295"/>
          </p:nvPr>
        </p:nvSpPr>
        <p:spPr>
          <a:xfrm>
            <a:off x="838200" y="1825625"/>
            <a:ext cx="10515600" cy="4351338"/>
          </a:xfrm>
        </p:spPr>
        <p:txBody>
          <a:bodyPr/>
          <a:lstStyle/>
          <a:p>
            <a:pPr marL="0" indent="0">
              <a:buNone/>
            </a:pPr>
            <a:r>
              <a:rPr lang="en-US" b="1" dirty="0"/>
              <a:t>Box Model</a:t>
            </a:r>
            <a:endParaRPr lang="en-US" dirty="0"/>
          </a:p>
          <a:p>
            <a:r>
              <a:rPr lang="en-US" dirty="0"/>
              <a:t>The box model is conceptual</a:t>
            </a:r>
          </a:p>
          <a:p>
            <a:r>
              <a:rPr lang="en-US" dirty="0"/>
              <a:t>You can check where the variable is stored using the id( ) function</a:t>
            </a:r>
          </a:p>
          <a:p>
            <a:r>
              <a:rPr lang="en-US" dirty="0"/>
              <a:t>Try this: </a:t>
            </a:r>
          </a:p>
          <a:p>
            <a:pPr marL="457200" lvl="1" indent="0">
              <a:buNone/>
            </a:pPr>
            <a:r>
              <a:rPr lang="en-US" dirty="0"/>
              <a:t>&gt;&gt;&gt;n = 6			&gt;&gt;&gt;n = n + 4		</a:t>
            </a:r>
          </a:p>
          <a:p>
            <a:pPr marL="457200" lvl="1" indent="0">
              <a:buNone/>
            </a:pPr>
            <a:r>
              <a:rPr lang="en-US" dirty="0"/>
              <a:t>&gt;&gt;&gt;id(n)			&gt;&gt;&gt;id(n)</a:t>
            </a:r>
          </a:p>
          <a:p>
            <a:pPr marL="457200" lvl="1" indent="0">
              <a:buNone/>
            </a:pPr>
            <a:r>
              <a:rPr lang="en-US" dirty="0"/>
              <a:t>1349663056		1349663120</a:t>
            </a:r>
          </a:p>
          <a:p>
            <a:pPr marL="457200" lvl="1" indent="0">
              <a:buNone/>
            </a:pPr>
            <a:endParaRPr lang="en-US" dirty="0"/>
          </a:p>
          <a:p>
            <a:r>
              <a:rPr lang="en-US" dirty="0"/>
              <a:t>The memory address changes when the value of n is changed</a:t>
            </a:r>
          </a:p>
        </p:txBody>
      </p:sp>
      <p:sp>
        <p:nvSpPr>
          <p:cNvPr id="7" name="Footer Placeholder 6">
            <a:extLst>
              <a:ext uri="{FF2B5EF4-FFF2-40B4-BE49-F238E27FC236}">
                <a16:creationId xmlns:a16="http://schemas.microsoft.com/office/drawing/2014/main" id="{566F8E3C-A539-6C3E-7CA5-2D44381DBA4E}"/>
              </a:ext>
            </a:extLst>
          </p:cNvPr>
          <p:cNvSpPr>
            <a:spLocks noGrp="1"/>
          </p:cNvSpPr>
          <p:nvPr>
            <p:ph type="ftr" sz="quarter" idx="11"/>
          </p:nvPr>
        </p:nvSpPr>
        <p:spPr/>
        <p:txBody>
          <a:bodyPr/>
          <a:lstStyle/>
          <a:p>
            <a:r>
              <a:rPr lang="en-US"/>
              <a:t>Nasrin Akter</a:t>
            </a:r>
          </a:p>
        </p:txBody>
      </p:sp>
      <p:sp>
        <p:nvSpPr>
          <p:cNvPr id="8" name="Date Placeholder 7">
            <a:extLst>
              <a:ext uri="{FF2B5EF4-FFF2-40B4-BE49-F238E27FC236}">
                <a16:creationId xmlns:a16="http://schemas.microsoft.com/office/drawing/2014/main" id="{A98081E4-7AEA-9FBC-AE81-0514858DA632}"/>
              </a:ext>
            </a:extLst>
          </p:cNvPr>
          <p:cNvSpPr>
            <a:spLocks noGrp="1"/>
          </p:cNvSpPr>
          <p:nvPr>
            <p:ph type="dt" sz="half" idx="10"/>
          </p:nvPr>
        </p:nvSpPr>
        <p:spPr/>
        <p:txBody>
          <a:bodyPr/>
          <a:lstStyle/>
          <a:p>
            <a:fld id="{4067B543-31C8-4259-B662-294CCB29F60B}" type="datetime1">
              <a:rPr lang="en-US" smtClean="0"/>
              <a:t>7/14/2023</a:t>
            </a:fld>
            <a:endParaRPr lang="en-US"/>
          </a:p>
        </p:txBody>
      </p:sp>
      <p:sp>
        <p:nvSpPr>
          <p:cNvPr id="9" name="Slide Number Placeholder 8">
            <a:extLst>
              <a:ext uri="{FF2B5EF4-FFF2-40B4-BE49-F238E27FC236}">
                <a16:creationId xmlns:a16="http://schemas.microsoft.com/office/drawing/2014/main" id="{5B85A625-9443-A999-75E4-B70C32267A2F}"/>
              </a:ext>
            </a:extLst>
          </p:cNvPr>
          <p:cNvSpPr>
            <a:spLocks noGrp="1"/>
          </p:cNvSpPr>
          <p:nvPr>
            <p:ph type="sldNum" sz="quarter" idx="12"/>
          </p:nvPr>
        </p:nvSpPr>
        <p:spPr/>
        <p:txBody>
          <a:bodyPr/>
          <a:lstStyle/>
          <a:p>
            <a:fld id="{5705F9E9-D8A3-42F1-8BB5-75D76391D328}" type="slidenum">
              <a:rPr lang="en-US" smtClean="0"/>
              <a:t>44</a:t>
            </a:fld>
            <a:endParaRPr lang="en-US"/>
          </a:p>
        </p:txBody>
      </p:sp>
    </p:spTree>
    <p:extLst>
      <p:ext uri="{BB962C8B-B14F-4D97-AF65-F5344CB8AC3E}">
        <p14:creationId xmlns:p14="http://schemas.microsoft.com/office/powerpoint/2010/main" val="228774213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804CBDC0-55EA-4686-A1A0-C41AC8F58D00}"/>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US" sz="4267" b="1" dirty="0">
                <a:solidFill>
                  <a:schemeClr val="dk2"/>
                </a:solidFill>
                <a:latin typeface="Helvetica Neue"/>
              </a:rPr>
              <a:t>Operators</a:t>
            </a:r>
          </a:p>
        </p:txBody>
      </p:sp>
      <p:sp>
        <p:nvSpPr>
          <p:cNvPr id="5" name="TextBox 4">
            <a:extLst>
              <a:ext uri="{FF2B5EF4-FFF2-40B4-BE49-F238E27FC236}">
                <a16:creationId xmlns:a16="http://schemas.microsoft.com/office/drawing/2014/main" id="{B2992F98-CA2D-79F9-2D1F-635B8ABA5FF5}"/>
              </a:ext>
            </a:extLst>
          </p:cNvPr>
          <p:cNvSpPr txBox="1"/>
          <p:nvPr/>
        </p:nvSpPr>
        <p:spPr>
          <a:xfrm>
            <a:off x="916010" y="1370458"/>
            <a:ext cx="6094926" cy="523220"/>
          </a:xfrm>
          <a:prstGeom prst="rect">
            <a:avLst/>
          </a:prstGeom>
          <a:noFill/>
        </p:spPr>
        <p:txBody>
          <a:bodyPr wrap="square">
            <a:spAutoFit/>
          </a:bodyPr>
          <a:lstStyle/>
          <a:p>
            <a:r>
              <a:rPr lang="en-US" sz="2800" dirty="0"/>
              <a:t>Arithmetic Operators:</a:t>
            </a:r>
          </a:p>
        </p:txBody>
      </p:sp>
      <p:sp>
        <p:nvSpPr>
          <p:cNvPr id="7" name="TextBox 6">
            <a:extLst>
              <a:ext uri="{FF2B5EF4-FFF2-40B4-BE49-F238E27FC236}">
                <a16:creationId xmlns:a16="http://schemas.microsoft.com/office/drawing/2014/main" id="{9B34E0BF-E97B-4204-EC39-CD6526743ADF}"/>
              </a:ext>
            </a:extLst>
          </p:cNvPr>
          <p:cNvSpPr txBox="1"/>
          <p:nvPr/>
        </p:nvSpPr>
        <p:spPr>
          <a:xfrm>
            <a:off x="1269642" y="1906043"/>
            <a:ext cx="4184561" cy="4247317"/>
          </a:xfrm>
          <a:prstGeom prst="rect">
            <a:avLst/>
          </a:prstGeom>
          <a:noFill/>
        </p:spPr>
        <p:txBody>
          <a:bodyPr wrap="square">
            <a:spAutoFit/>
          </a:bodyPr>
          <a:lstStyle/>
          <a:p>
            <a:r>
              <a:rPr lang="en-US" dirty="0"/>
              <a:t># Arithmetic operators:</a:t>
            </a:r>
          </a:p>
          <a:p>
            <a:r>
              <a:rPr lang="en-US" dirty="0"/>
              <a:t>a = 10</a:t>
            </a:r>
          </a:p>
          <a:p>
            <a:r>
              <a:rPr lang="en-US" dirty="0"/>
              <a:t>b = 3</a:t>
            </a:r>
          </a:p>
          <a:p>
            <a:endParaRPr lang="en-US" dirty="0"/>
          </a:p>
          <a:p>
            <a:r>
              <a:rPr lang="en-US" dirty="0"/>
              <a:t># Addition</a:t>
            </a:r>
          </a:p>
          <a:p>
            <a:r>
              <a:rPr lang="en-US" dirty="0"/>
              <a:t>c = a + b</a:t>
            </a:r>
          </a:p>
          <a:p>
            <a:r>
              <a:rPr lang="en-US" dirty="0"/>
              <a:t>print(c)  # Output: 13</a:t>
            </a:r>
          </a:p>
          <a:p>
            <a:endParaRPr lang="en-US" dirty="0"/>
          </a:p>
          <a:p>
            <a:r>
              <a:rPr lang="en-US" dirty="0"/>
              <a:t># Subtraction</a:t>
            </a:r>
          </a:p>
          <a:p>
            <a:r>
              <a:rPr lang="en-US" dirty="0"/>
              <a:t>c = a - b</a:t>
            </a:r>
          </a:p>
          <a:p>
            <a:r>
              <a:rPr lang="en-US" dirty="0"/>
              <a:t>print(c)  # Output: 7</a:t>
            </a:r>
          </a:p>
          <a:p>
            <a:endParaRPr lang="en-US" dirty="0"/>
          </a:p>
          <a:p>
            <a:r>
              <a:rPr lang="en-US" dirty="0"/>
              <a:t># Multiplication</a:t>
            </a:r>
          </a:p>
          <a:p>
            <a:r>
              <a:rPr lang="en-US" dirty="0"/>
              <a:t>c = a * b</a:t>
            </a:r>
          </a:p>
          <a:p>
            <a:r>
              <a:rPr lang="en-US" dirty="0"/>
              <a:t>print(c)  # Output: 30</a:t>
            </a:r>
          </a:p>
        </p:txBody>
      </p:sp>
      <p:sp>
        <p:nvSpPr>
          <p:cNvPr id="9" name="TextBox 8">
            <a:extLst>
              <a:ext uri="{FF2B5EF4-FFF2-40B4-BE49-F238E27FC236}">
                <a16:creationId xmlns:a16="http://schemas.microsoft.com/office/drawing/2014/main" id="{55AA30BF-3BED-5CCD-964B-7F7DFDF55C3E}"/>
              </a:ext>
            </a:extLst>
          </p:cNvPr>
          <p:cNvSpPr txBox="1"/>
          <p:nvPr/>
        </p:nvSpPr>
        <p:spPr>
          <a:xfrm>
            <a:off x="6096000" y="1890794"/>
            <a:ext cx="5456348" cy="4247317"/>
          </a:xfrm>
          <a:prstGeom prst="rect">
            <a:avLst/>
          </a:prstGeom>
          <a:noFill/>
        </p:spPr>
        <p:txBody>
          <a:bodyPr wrap="square">
            <a:spAutoFit/>
          </a:bodyPr>
          <a:lstStyle/>
          <a:p>
            <a:r>
              <a:rPr lang="en-US" dirty="0"/>
              <a:t># Division</a:t>
            </a:r>
          </a:p>
          <a:p>
            <a:r>
              <a:rPr lang="en-US" dirty="0"/>
              <a:t>c = a / b</a:t>
            </a:r>
          </a:p>
          <a:p>
            <a:r>
              <a:rPr lang="en-US" dirty="0"/>
              <a:t>print(c)  # Output: 3.3333333333333335</a:t>
            </a:r>
          </a:p>
          <a:p>
            <a:endParaRPr lang="en-US" dirty="0"/>
          </a:p>
          <a:p>
            <a:r>
              <a:rPr lang="en-US" dirty="0"/>
              <a:t># Floor Division</a:t>
            </a:r>
          </a:p>
          <a:p>
            <a:r>
              <a:rPr lang="en-US" dirty="0"/>
              <a:t>c = a // b</a:t>
            </a:r>
          </a:p>
          <a:p>
            <a:r>
              <a:rPr lang="en-US" dirty="0"/>
              <a:t>print(c)  # Output: 3</a:t>
            </a:r>
          </a:p>
          <a:p>
            <a:endParaRPr lang="en-US" dirty="0"/>
          </a:p>
          <a:p>
            <a:r>
              <a:rPr lang="en-US" dirty="0"/>
              <a:t># Modulo</a:t>
            </a:r>
          </a:p>
          <a:p>
            <a:r>
              <a:rPr lang="en-US" dirty="0"/>
              <a:t>c = a % b</a:t>
            </a:r>
          </a:p>
          <a:p>
            <a:r>
              <a:rPr lang="en-US" dirty="0"/>
              <a:t>print(c)  # Output: 1</a:t>
            </a:r>
          </a:p>
          <a:p>
            <a:endParaRPr lang="en-US" dirty="0"/>
          </a:p>
          <a:p>
            <a:r>
              <a:rPr lang="en-US" dirty="0"/>
              <a:t># Exponentiation</a:t>
            </a:r>
          </a:p>
          <a:p>
            <a:r>
              <a:rPr lang="en-US" dirty="0"/>
              <a:t>c = a ** b</a:t>
            </a:r>
          </a:p>
          <a:p>
            <a:r>
              <a:rPr lang="en-US" dirty="0"/>
              <a:t>print(c)  # Output: 1000</a:t>
            </a:r>
          </a:p>
        </p:txBody>
      </p:sp>
      <p:sp>
        <p:nvSpPr>
          <p:cNvPr id="8" name="Footer Placeholder 7">
            <a:extLst>
              <a:ext uri="{FF2B5EF4-FFF2-40B4-BE49-F238E27FC236}">
                <a16:creationId xmlns:a16="http://schemas.microsoft.com/office/drawing/2014/main" id="{A143AB52-B42F-53D3-9D70-CFD4A3CA7439}"/>
              </a:ext>
            </a:extLst>
          </p:cNvPr>
          <p:cNvSpPr>
            <a:spLocks noGrp="1"/>
          </p:cNvSpPr>
          <p:nvPr>
            <p:ph type="ftr" sz="quarter" idx="11"/>
          </p:nvPr>
        </p:nvSpPr>
        <p:spPr/>
        <p:txBody>
          <a:bodyPr/>
          <a:lstStyle/>
          <a:p>
            <a:r>
              <a:rPr lang="en-US"/>
              <a:t>Nasrin Akter</a:t>
            </a:r>
          </a:p>
        </p:txBody>
      </p:sp>
      <p:sp>
        <p:nvSpPr>
          <p:cNvPr id="10" name="Date Placeholder 9">
            <a:extLst>
              <a:ext uri="{FF2B5EF4-FFF2-40B4-BE49-F238E27FC236}">
                <a16:creationId xmlns:a16="http://schemas.microsoft.com/office/drawing/2014/main" id="{6813F8C9-5613-1A67-9886-B8166CCF3B58}"/>
              </a:ext>
            </a:extLst>
          </p:cNvPr>
          <p:cNvSpPr>
            <a:spLocks noGrp="1"/>
          </p:cNvSpPr>
          <p:nvPr>
            <p:ph type="dt" sz="half" idx="10"/>
          </p:nvPr>
        </p:nvSpPr>
        <p:spPr/>
        <p:txBody>
          <a:bodyPr/>
          <a:lstStyle/>
          <a:p>
            <a:fld id="{2F4DF932-6E08-4D0A-9276-DB0C6E6AF4C1}" type="datetime1">
              <a:rPr lang="en-US" smtClean="0"/>
              <a:t>7/14/2023</a:t>
            </a:fld>
            <a:endParaRPr lang="en-US"/>
          </a:p>
        </p:txBody>
      </p:sp>
      <p:sp>
        <p:nvSpPr>
          <p:cNvPr id="11" name="Slide Number Placeholder 10">
            <a:extLst>
              <a:ext uri="{FF2B5EF4-FFF2-40B4-BE49-F238E27FC236}">
                <a16:creationId xmlns:a16="http://schemas.microsoft.com/office/drawing/2014/main" id="{3A184DC1-F699-F9C8-78BB-C00732A818A8}"/>
              </a:ext>
            </a:extLst>
          </p:cNvPr>
          <p:cNvSpPr>
            <a:spLocks noGrp="1"/>
          </p:cNvSpPr>
          <p:nvPr>
            <p:ph type="sldNum" sz="quarter" idx="12"/>
          </p:nvPr>
        </p:nvSpPr>
        <p:spPr/>
        <p:txBody>
          <a:bodyPr/>
          <a:lstStyle/>
          <a:p>
            <a:fld id="{5705F9E9-D8A3-42F1-8BB5-75D76391D328}" type="slidenum">
              <a:rPr lang="en-US" smtClean="0"/>
              <a:t>45</a:t>
            </a:fld>
            <a:endParaRPr lang="en-US"/>
          </a:p>
        </p:txBody>
      </p:sp>
    </p:spTree>
    <p:extLst>
      <p:ext uri="{BB962C8B-B14F-4D97-AF65-F5344CB8AC3E}">
        <p14:creationId xmlns:p14="http://schemas.microsoft.com/office/powerpoint/2010/main" val="39470591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804CBDC0-55EA-4686-A1A0-C41AC8F58D00}"/>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US" sz="4267" b="1" dirty="0">
                <a:solidFill>
                  <a:schemeClr val="dk2"/>
                </a:solidFill>
                <a:latin typeface="Helvetica Neue"/>
              </a:rPr>
              <a:t>Operators</a:t>
            </a:r>
          </a:p>
        </p:txBody>
      </p:sp>
      <p:sp>
        <p:nvSpPr>
          <p:cNvPr id="4" name="TextBox 3">
            <a:extLst>
              <a:ext uri="{FF2B5EF4-FFF2-40B4-BE49-F238E27FC236}">
                <a16:creationId xmlns:a16="http://schemas.microsoft.com/office/drawing/2014/main" id="{5D46DF79-D8BC-3092-3083-19704B97E638}"/>
              </a:ext>
            </a:extLst>
          </p:cNvPr>
          <p:cNvSpPr txBox="1"/>
          <p:nvPr/>
        </p:nvSpPr>
        <p:spPr>
          <a:xfrm>
            <a:off x="999724" y="2038360"/>
            <a:ext cx="4068113" cy="3970318"/>
          </a:xfrm>
          <a:prstGeom prst="rect">
            <a:avLst/>
          </a:prstGeom>
          <a:noFill/>
        </p:spPr>
        <p:txBody>
          <a:bodyPr wrap="square">
            <a:spAutoFit/>
          </a:bodyPr>
          <a:lstStyle/>
          <a:p>
            <a:r>
              <a:rPr lang="en-US" dirty="0"/>
              <a:t>a = 5</a:t>
            </a:r>
          </a:p>
          <a:p>
            <a:r>
              <a:rPr lang="en-US" dirty="0"/>
              <a:t>b = 3</a:t>
            </a:r>
          </a:p>
          <a:p>
            <a:endParaRPr lang="en-US" dirty="0"/>
          </a:p>
          <a:p>
            <a:r>
              <a:rPr lang="en-US" dirty="0"/>
              <a:t># Equal to</a:t>
            </a:r>
          </a:p>
          <a:p>
            <a:r>
              <a:rPr lang="en-US" dirty="0"/>
              <a:t>result = a == b</a:t>
            </a:r>
          </a:p>
          <a:p>
            <a:r>
              <a:rPr lang="en-US" dirty="0"/>
              <a:t>print(result)  # Output: False</a:t>
            </a:r>
          </a:p>
          <a:p>
            <a:endParaRPr lang="en-US" dirty="0"/>
          </a:p>
          <a:p>
            <a:r>
              <a:rPr lang="en-US" dirty="0"/>
              <a:t># Not equal to</a:t>
            </a:r>
          </a:p>
          <a:p>
            <a:r>
              <a:rPr lang="en-US" dirty="0"/>
              <a:t>result = a != b</a:t>
            </a:r>
          </a:p>
          <a:p>
            <a:r>
              <a:rPr lang="en-US" dirty="0"/>
              <a:t>print(result)  # Output: True</a:t>
            </a:r>
          </a:p>
          <a:p>
            <a:endParaRPr lang="en-US" dirty="0"/>
          </a:p>
          <a:p>
            <a:r>
              <a:rPr lang="en-US" dirty="0"/>
              <a:t># Greater than</a:t>
            </a:r>
          </a:p>
          <a:p>
            <a:r>
              <a:rPr lang="en-US" dirty="0"/>
              <a:t>result = a &gt; b</a:t>
            </a:r>
          </a:p>
          <a:p>
            <a:r>
              <a:rPr lang="en-US" dirty="0"/>
              <a:t>print(result)  # Output: True</a:t>
            </a:r>
          </a:p>
        </p:txBody>
      </p:sp>
      <p:sp>
        <p:nvSpPr>
          <p:cNvPr id="8" name="TextBox 7">
            <a:extLst>
              <a:ext uri="{FF2B5EF4-FFF2-40B4-BE49-F238E27FC236}">
                <a16:creationId xmlns:a16="http://schemas.microsoft.com/office/drawing/2014/main" id="{317ADE8D-CB93-4CC9-4E35-59AEF9DCECCE}"/>
              </a:ext>
            </a:extLst>
          </p:cNvPr>
          <p:cNvSpPr txBox="1"/>
          <p:nvPr/>
        </p:nvSpPr>
        <p:spPr>
          <a:xfrm>
            <a:off x="5694071" y="2038360"/>
            <a:ext cx="6094926" cy="3139321"/>
          </a:xfrm>
          <a:prstGeom prst="rect">
            <a:avLst/>
          </a:prstGeom>
          <a:noFill/>
        </p:spPr>
        <p:txBody>
          <a:bodyPr wrap="square">
            <a:spAutoFit/>
          </a:bodyPr>
          <a:lstStyle/>
          <a:p>
            <a:r>
              <a:rPr lang="en-US" dirty="0"/>
              <a:t># Less than</a:t>
            </a:r>
          </a:p>
          <a:p>
            <a:r>
              <a:rPr lang="en-US" dirty="0"/>
              <a:t>result = a &lt; b</a:t>
            </a:r>
          </a:p>
          <a:p>
            <a:r>
              <a:rPr lang="en-US" dirty="0"/>
              <a:t>print(result)  # Output: False</a:t>
            </a:r>
          </a:p>
          <a:p>
            <a:endParaRPr lang="en-US" dirty="0"/>
          </a:p>
          <a:p>
            <a:r>
              <a:rPr lang="en-US" dirty="0"/>
              <a:t># Greater than or equal to</a:t>
            </a:r>
          </a:p>
          <a:p>
            <a:r>
              <a:rPr lang="en-US" dirty="0"/>
              <a:t>result = a &gt;= b</a:t>
            </a:r>
          </a:p>
          <a:p>
            <a:r>
              <a:rPr lang="en-US" dirty="0"/>
              <a:t>print(result)  # Output: True</a:t>
            </a:r>
          </a:p>
          <a:p>
            <a:endParaRPr lang="en-US" dirty="0"/>
          </a:p>
          <a:p>
            <a:r>
              <a:rPr lang="en-US" dirty="0"/>
              <a:t># Less than or equal to</a:t>
            </a:r>
          </a:p>
          <a:p>
            <a:r>
              <a:rPr lang="en-US" dirty="0"/>
              <a:t>result = a &lt;= b</a:t>
            </a:r>
          </a:p>
          <a:p>
            <a:r>
              <a:rPr lang="en-US" dirty="0"/>
              <a:t>print(result)  # Output: False</a:t>
            </a:r>
          </a:p>
        </p:txBody>
      </p:sp>
      <p:sp>
        <p:nvSpPr>
          <p:cNvPr id="10" name="TextBox 9">
            <a:extLst>
              <a:ext uri="{FF2B5EF4-FFF2-40B4-BE49-F238E27FC236}">
                <a16:creationId xmlns:a16="http://schemas.microsoft.com/office/drawing/2014/main" id="{A120D6F8-BFCC-1A41-9316-2C28B77CD2E8}"/>
              </a:ext>
            </a:extLst>
          </p:cNvPr>
          <p:cNvSpPr txBox="1"/>
          <p:nvPr/>
        </p:nvSpPr>
        <p:spPr>
          <a:xfrm>
            <a:off x="916010" y="1370458"/>
            <a:ext cx="6094926" cy="523220"/>
          </a:xfrm>
          <a:prstGeom prst="rect">
            <a:avLst/>
          </a:prstGeom>
          <a:noFill/>
        </p:spPr>
        <p:txBody>
          <a:bodyPr wrap="square">
            <a:spAutoFit/>
          </a:bodyPr>
          <a:lstStyle/>
          <a:p>
            <a:r>
              <a:rPr lang="en-US" sz="2800" dirty="0"/>
              <a:t>Comparison Operators:</a:t>
            </a:r>
          </a:p>
        </p:txBody>
      </p:sp>
      <p:sp>
        <p:nvSpPr>
          <p:cNvPr id="7" name="Footer Placeholder 6">
            <a:extLst>
              <a:ext uri="{FF2B5EF4-FFF2-40B4-BE49-F238E27FC236}">
                <a16:creationId xmlns:a16="http://schemas.microsoft.com/office/drawing/2014/main" id="{6F97F3B5-2CE7-1CD9-E797-778502DD064E}"/>
              </a:ext>
            </a:extLst>
          </p:cNvPr>
          <p:cNvSpPr>
            <a:spLocks noGrp="1"/>
          </p:cNvSpPr>
          <p:nvPr>
            <p:ph type="ftr" sz="quarter" idx="11"/>
          </p:nvPr>
        </p:nvSpPr>
        <p:spPr/>
        <p:txBody>
          <a:bodyPr/>
          <a:lstStyle/>
          <a:p>
            <a:r>
              <a:rPr lang="en-US"/>
              <a:t>Nasrin Akter</a:t>
            </a:r>
          </a:p>
        </p:txBody>
      </p:sp>
      <p:sp>
        <p:nvSpPr>
          <p:cNvPr id="9" name="Date Placeholder 8">
            <a:extLst>
              <a:ext uri="{FF2B5EF4-FFF2-40B4-BE49-F238E27FC236}">
                <a16:creationId xmlns:a16="http://schemas.microsoft.com/office/drawing/2014/main" id="{7CF0ADC8-01B3-9A32-A55C-214DB4E44976}"/>
              </a:ext>
            </a:extLst>
          </p:cNvPr>
          <p:cNvSpPr>
            <a:spLocks noGrp="1"/>
          </p:cNvSpPr>
          <p:nvPr>
            <p:ph type="dt" sz="half" idx="10"/>
          </p:nvPr>
        </p:nvSpPr>
        <p:spPr/>
        <p:txBody>
          <a:bodyPr/>
          <a:lstStyle/>
          <a:p>
            <a:fld id="{48858141-875A-45F0-AEFC-0D5ABA0CDFF1}" type="datetime1">
              <a:rPr lang="en-US" smtClean="0"/>
              <a:t>7/14/2023</a:t>
            </a:fld>
            <a:endParaRPr lang="en-US"/>
          </a:p>
        </p:txBody>
      </p:sp>
      <p:sp>
        <p:nvSpPr>
          <p:cNvPr id="11" name="Slide Number Placeholder 10">
            <a:extLst>
              <a:ext uri="{FF2B5EF4-FFF2-40B4-BE49-F238E27FC236}">
                <a16:creationId xmlns:a16="http://schemas.microsoft.com/office/drawing/2014/main" id="{4F7F23CE-7DB1-4F90-1A4F-50FF2CBA48CE}"/>
              </a:ext>
            </a:extLst>
          </p:cNvPr>
          <p:cNvSpPr>
            <a:spLocks noGrp="1"/>
          </p:cNvSpPr>
          <p:nvPr>
            <p:ph type="sldNum" sz="quarter" idx="12"/>
          </p:nvPr>
        </p:nvSpPr>
        <p:spPr/>
        <p:txBody>
          <a:bodyPr/>
          <a:lstStyle/>
          <a:p>
            <a:fld id="{5705F9E9-D8A3-42F1-8BB5-75D76391D328}" type="slidenum">
              <a:rPr lang="en-US" smtClean="0"/>
              <a:t>46</a:t>
            </a:fld>
            <a:endParaRPr lang="en-US"/>
          </a:p>
        </p:txBody>
      </p:sp>
    </p:spTree>
    <p:extLst>
      <p:ext uri="{BB962C8B-B14F-4D97-AF65-F5344CB8AC3E}">
        <p14:creationId xmlns:p14="http://schemas.microsoft.com/office/powerpoint/2010/main" val="176712897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804CBDC0-55EA-4686-A1A0-C41AC8F58D00}"/>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US" sz="4267" b="1" dirty="0">
                <a:solidFill>
                  <a:schemeClr val="dk2"/>
                </a:solidFill>
                <a:latin typeface="Helvetica Neue"/>
              </a:rPr>
              <a:t>Operators</a:t>
            </a:r>
          </a:p>
        </p:txBody>
      </p:sp>
      <p:sp>
        <p:nvSpPr>
          <p:cNvPr id="10" name="TextBox 9">
            <a:extLst>
              <a:ext uri="{FF2B5EF4-FFF2-40B4-BE49-F238E27FC236}">
                <a16:creationId xmlns:a16="http://schemas.microsoft.com/office/drawing/2014/main" id="{A120D6F8-BFCC-1A41-9316-2C28B77CD2E8}"/>
              </a:ext>
            </a:extLst>
          </p:cNvPr>
          <p:cNvSpPr txBox="1"/>
          <p:nvPr/>
        </p:nvSpPr>
        <p:spPr>
          <a:xfrm>
            <a:off x="916010" y="1370458"/>
            <a:ext cx="6094926" cy="523220"/>
          </a:xfrm>
          <a:prstGeom prst="rect">
            <a:avLst/>
          </a:prstGeom>
          <a:noFill/>
        </p:spPr>
        <p:txBody>
          <a:bodyPr wrap="square">
            <a:spAutoFit/>
          </a:bodyPr>
          <a:lstStyle/>
          <a:p>
            <a:r>
              <a:rPr lang="en-US" sz="2800" b="0" i="0" dirty="0">
                <a:solidFill>
                  <a:srgbClr val="374151"/>
                </a:solidFill>
                <a:effectLst/>
                <a:latin typeface="Söhne"/>
              </a:rPr>
              <a:t>Assignment Operators</a:t>
            </a:r>
            <a:r>
              <a:rPr lang="en-US" sz="2800" dirty="0"/>
              <a:t>:</a:t>
            </a:r>
          </a:p>
        </p:txBody>
      </p:sp>
      <p:sp>
        <p:nvSpPr>
          <p:cNvPr id="5" name="TextBox 4">
            <a:extLst>
              <a:ext uri="{FF2B5EF4-FFF2-40B4-BE49-F238E27FC236}">
                <a16:creationId xmlns:a16="http://schemas.microsoft.com/office/drawing/2014/main" id="{C9BB1981-0813-CECD-CF97-10F3D503E0F6}"/>
              </a:ext>
            </a:extLst>
          </p:cNvPr>
          <p:cNvSpPr txBox="1"/>
          <p:nvPr/>
        </p:nvSpPr>
        <p:spPr>
          <a:xfrm>
            <a:off x="1695181" y="1835273"/>
            <a:ext cx="6094926" cy="3970318"/>
          </a:xfrm>
          <a:prstGeom prst="rect">
            <a:avLst/>
          </a:prstGeom>
          <a:noFill/>
        </p:spPr>
        <p:txBody>
          <a:bodyPr wrap="square">
            <a:spAutoFit/>
          </a:bodyPr>
          <a:lstStyle/>
          <a:p>
            <a:r>
              <a:rPr lang="en-US" dirty="0"/>
              <a:t>a = 5</a:t>
            </a:r>
          </a:p>
          <a:p>
            <a:endParaRPr lang="en-US" dirty="0"/>
          </a:p>
          <a:p>
            <a:r>
              <a:rPr lang="en-US" dirty="0"/>
              <a:t># Addition assignment</a:t>
            </a:r>
          </a:p>
          <a:p>
            <a:r>
              <a:rPr lang="en-US" dirty="0"/>
              <a:t>a += 3  # Equivalent to: a = a + 3</a:t>
            </a:r>
          </a:p>
          <a:p>
            <a:r>
              <a:rPr lang="en-US" dirty="0"/>
              <a:t>print(a)  # Output: 8</a:t>
            </a:r>
          </a:p>
          <a:p>
            <a:endParaRPr lang="en-US" dirty="0"/>
          </a:p>
          <a:p>
            <a:r>
              <a:rPr lang="en-US" dirty="0"/>
              <a:t># Subtraction assignment</a:t>
            </a:r>
          </a:p>
          <a:p>
            <a:r>
              <a:rPr lang="en-US" dirty="0"/>
              <a:t>a -= 2  # Equivalent to: a = a - 2</a:t>
            </a:r>
          </a:p>
          <a:p>
            <a:r>
              <a:rPr lang="en-US" dirty="0"/>
              <a:t>print(a)  # Output: 6</a:t>
            </a:r>
          </a:p>
          <a:p>
            <a:endParaRPr lang="en-US" dirty="0"/>
          </a:p>
          <a:p>
            <a:r>
              <a:rPr lang="en-US" dirty="0"/>
              <a:t># Multiplication assignment</a:t>
            </a:r>
          </a:p>
          <a:p>
            <a:r>
              <a:rPr lang="en-US" dirty="0"/>
              <a:t>a *= 4  # Equivalent to: a = a * 4</a:t>
            </a:r>
          </a:p>
          <a:p>
            <a:r>
              <a:rPr lang="en-US" dirty="0"/>
              <a:t>print(a)  # Output: 24</a:t>
            </a:r>
          </a:p>
          <a:p>
            <a:endParaRPr lang="en-US" dirty="0"/>
          </a:p>
        </p:txBody>
      </p:sp>
      <p:sp>
        <p:nvSpPr>
          <p:cNvPr id="7" name="TextBox 6">
            <a:extLst>
              <a:ext uri="{FF2B5EF4-FFF2-40B4-BE49-F238E27FC236}">
                <a16:creationId xmlns:a16="http://schemas.microsoft.com/office/drawing/2014/main" id="{2E2CE963-7D88-938D-07E3-15D12AC2012B}"/>
              </a:ext>
            </a:extLst>
          </p:cNvPr>
          <p:cNvSpPr txBox="1"/>
          <p:nvPr/>
        </p:nvSpPr>
        <p:spPr>
          <a:xfrm>
            <a:off x="5906576" y="1835273"/>
            <a:ext cx="6094926" cy="3139321"/>
          </a:xfrm>
          <a:prstGeom prst="rect">
            <a:avLst/>
          </a:prstGeom>
          <a:noFill/>
        </p:spPr>
        <p:txBody>
          <a:bodyPr wrap="square">
            <a:spAutoFit/>
          </a:bodyPr>
          <a:lstStyle/>
          <a:p>
            <a:r>
              <a:rPr lang="en-US" dirty="0"/>
              <a:t># Division assignment</a:t>
            </a:r>
          </a:p>
          <a:p>
            <a:r>
              <a:rPr lang="en-US" dirty="0"/>
              <a:t>a /= 6  # Equivalent to: a = a / 6</a:t>
            </a:r>
          </a:p>
          <a:p>
            <a:r>
              <a:rPr lang="en-US" dirty="0"/>
              <a:t>print(a)  # Output: 4.0</a:t>
            </a:r>
          </a:p>
          <a:p>
            <a:endParaRPr lang="en-US" dirty="0"/>
          </a:p>
          <a:p>
            <a:r>
              <a:rPr lang="en-US" dirty="0"/>
              <a:t># Modulo assignment</a:t>
            </a:r>
          </a:p>
          <a:p>
            <a:r>
              <a:rPr lang="en-US" dirty="0"/>
              <a:t>a %= 3  # Equivalent to: a = a % 3</a:t>
            </a:r>
          </a:p>
          <a:p>
            <a:r>
              <a:rPr lang="en-US" dirty="0"/>
              <a:t>print(a)  # Output: 1.0</a:t>
            </a:r>
          </a:p>
          <a:p>
            <a:endParaRPr lang="en-US" dirty="0"/>
          </a:p>
          <a:p>
            <a:r>
              <a:rPr lang="en-US" dirty="0"/>
              <a:t># Exponentiation assignment</a:t>
            </a:r>
          </a:p>
          <a:p>
            <a:r>
              <a:rPr lang="en-US" dirty="0"/>
              <a:t>a **= 2  # Equivalent to: a = a ** 2</a:t>
            </a:r>
          </a:p>
          <a:p>
            <a:r>
              <a:rPr lang="en-US" dirty="0"/>
              <a:t>print(a)  # Output: 1.0</a:t>
            </a:r>
          </a:p>
        </p:txBody>
      </p:sp>
      <p:sp>
        <p:nvSpPr>
          <p:cNvPr id="8" name="Footer Placeholder 7">
            <a:extLst>
              <a:ext uri="{FF2B5EF4-FFF2-40B4-BE49-F238E27FC236}">
                <a16:creationId xmlns:a16="http://schemas.microsoft.com/office/drawing/2014/main" id="{95B9A86E-740B-CD46-BCE8-EE42361D25E2}"/>
              </a:ext>
            </a:extLst>
          </p:cNvPr>
          <p:cNvSpPr>
            <a:spLocks noGrp="1"/>
          </p:cNvSpPr>
          <p:nvPr>
            <p:ph type="ftr" sz="quarter" idx="11"/>
          </p:nvPr>
        </p:nvSpPr>
        <p:spPr/>
        <p:txBody>
          <a:bodyPr/>
          <a:lstStyle/>
          <a:p>
            <a:r>
              <a:rPr lang="en-US"/>
              <a:t>Nasrin Akter</a:t>
            </a:r>
          </a:p>
        </p:txBody>
      </p:sp>
      <p:sp>
        <p:nvSpPr>
          <p:cNvPr id="9" name="Date Placeholder 8">
            <a:extLst>
              <a:ext uri="{FF2B5EF4-FFF2-40B4-BE49-F238E27FC236}">
                <a16:creationId xmlns:a16="http://schemas.microsoft.com/office/drawing/2014/main" id="{69B94A6B-30FC-9C73-CB0C-81CB70B2047F}"/>
              </a:ext>
            </a:extLst>
          </p:cNvPr>
          <p:cNvSpPr>
            <a:spLocks noGrp="1"/>
          </p:cNvSpPr>
          <p:nvPr>
            <p:ph type="dt" sz="half" idx="10"/>
          </p:nvPr>
        </p:nvSpPr>
        <p:spPr/>
        <p:txBody>
          <a:bodyPr/>
          <a:lstStyle/>
          <a:p>
            <a:fld id="{F6DC93E4-2BD7-4EBF-AED2-0A2E642DFC29}" type="datetime1">
              <a:rPr lang="en-US" smtClean="0"/>
              <a:t>7/14/2023</a:t>
            </a:fld>
            <a:endParaRPr lang="en-US"/>
          </a:p>
        </p:txBody>
      </p:sp>
      <p:sp>
        <p:nvSpPr>
          <p:cNvPr id="11" name="Slide Number Placeholder 10">
            <a:extLst>
              <a:ext uri="{FF2B5EF4-FFF2-40B4-BE49-F238E27FC236}">
                <a16:creationId xmlns:a16="http://schemas.microsoft.com/office/drawing/2014/main" id="{517FDBF3-C506-E4A3-4B33-0DBCA0EB1D51}"/>
              </a:ext>
            </a:extLst>
          </p:cNvPr>
          <p:cNvSpPr>
            <a:spLocks noGrp="1"/>
          </p:cNvSpPr>
          <p:nvPr>
            <p:ph type="sldNum" sz="quarter" idx="12"/>
          </p:nvPr>
        </p:nvSpPr>
        <p:spPr/>
        <p:txBody>
          <a:bodyPr/>
          <a:lstStyle/>
          <a:p>
            <a:fld id="{5705F9E9-D8A3-42F1-8BB5-75D76391D328}" type="slidenum">
              <a:rPr lang="en-US" smtClean="0"/>
              <a:t>47</a:t>
            </a:fld>
            <a:endParaRPr lang="en-US"/>
          </a:p>
        </p:txBody>
      </p:sp>
    </p:spTree>
    <p:extLst>
      <p:ext uri="{BB962C8B-B14F-4D97-AF65-F5344CB8AC3E}">
        <p14:creationId xmlns:p14="http://schemas.microsoft.com/office/powerpoint/2010/main" val="400707501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804CBDC0-55EA-4686-A1A0-C41AC8F58D00}"/>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US" sz="4267" b="1" dirty="0">
                <a:solidFill>
                  <a:schemeClr val="dk2"/>
                </a:solidFill>
                <a:latin typeface="Helvetica Neue"/>
              </a:rPr>
              <a:t>Operators</a:t>
            </a:r>
          </a:p>
        </p:txBody>
      </p:sp>
      <p:sp>
        <p:nvSpPr>
          <p:cNvPr id="10" name="TextBox 9">
            <a:extLst>
              <a:ext uri="{FF2B5EF4-FFF2-40B4-BE49-F238E27FC236}">
                <a16:creationId xmlns:a16="http://schemas.microsoft.com/office/drawing/2014/main" id="{A120D6F8-BFCC-1A41-9316-2C28B77CD2E8}"/>
              </a:ext>
            </a:extLst>
          </p:cNvPr>
          <p:cNvSpPr txBox="1"/>
          <p:nvPr/>
        </p:nvSpPr>
        <p:spPr>
          <a:xfrm>
            <a:off x="916010" y="1370458"/>
            <a:ext cx="6094926" cy="523220"/>
          </a:xfrm>
          <a:prstGeom prst="rect">
            <a:avLst/>
          </a:prstGeom>
          <a:noFill/>
        </p:spPr>
        <p:txBody>
          <a:bodyPr wrap="square">
            <a:spAutoFit/>
          </a:bodyPr>
          <a:lstStyle/>
          <a:p>
            <a:r>
              <a:rPr lang="en-US" sz="2800" b="0" i="0" dirty="0">
                <a:solidFill>
                  <a:srgbClr val="374151"/>
                </a:solidFill>
                <a:effectLst/>
              </a:rPr>
              <a:t>Logical Operators</a:t>
            </a:r>
            <a:r>
              <a:rPr lang="en-US" sz="2800" dirty="0"/>
              <a:t>:</a:t>
            </a:r>
          </a:p>
        </p:txBody>
      </p:sp>
      <p:sp>
        <p:nvSpPr>
          <p:cNvPr id="4" name="TextBox 3">
            <a:extLst>
              <a:ext uri="{FF2B5EF4-FFF2-40B4-BE49-F238E27FC236}">
                <a16:creationId xmlns:a16="http://schemas.microsoft.com/office/drawing/2014/main" id="{E1ABDA6D-D93A-C827-A5B9-BF71170BCD59}"/>
              </a:ext>
            </a:extLst>
          </p:cNvPr>
          <p:cNvSpPr txBox="1"/>
          <p:nvPr/>
        </p:nvSpPr>
        <p:spPr>
          <a:xfrm>
            <a:off x="1437604" y="2038360"/>
            <a:ext cx="6094926" cy="3970318"/>
          </a:xfrm>
          <a:prstGeom prst="rect">
            <a:avLst/>
          </a:prstGeom>
          <a:noFill/>
        </p:spPr>
        <p:txBody>
          <a:bodyPr wrap="square">
            <a:spAutoFit/>
          </a:bodyPr>
          <a:lstStyle/>
          <a:p>
            <a:r>
              <a:rPr lang="en-US" dirty="0"/>
              <a:t>a = True</a:t>
            </a:r>
          </a:p>
          <a:p>
            <a:r>
              <a:rPr lang="en-US" dirty="0"/>
              <a:t>b = False</a:t>
            </a:r>
          </a:p>
          <a:p>
            <a:endParaRPr lang="en-US" dirty="0"/>
          </a:p>
          <a:p>
            <a:r>
              <a:rPr lang="en-US" dirty="0"/>
              <a:t># Logical AND</a:t>
            </a:r>
          </a:p>
          <a:p>
            <a:r>
              <a:rPr lang="en-US" dirty="0"/>
              <a:t>result = a and b</a:t>
            </a:r>
          </a:p>
          <a:p>
            <a:r>
              <a:rPr lang="en-US" dirty="0"/>
              <a:t>print(result)  # Output: False</a:t>
            </a:r>
          </a:p>
          <a:p>
            <a:endParaRPr lang="en-US" dirty="0"/>
          </a:p>
          <a:p>
            <a:r>
              <a:rPr lang="en-US" dirty="0"/>
              <a:t># Logical OR</a:t>
            </a:r>
          </a:p>
          <a:p>
            <a:r>
              <a:rPr lang="en-US" dirty="0"/>
              <a:t>result = a or b</a:t>
            </a:r>
          </a:p>
          <a:p>
            <a:r>
              <a:rPr lang="en-US" dirty="0"/>
              <a:t>print(result)  # Output: True</a:t>
            </a:r>
          </a:p>
          <a:p>
            <a:endParaRPr lang="en-US" dirty="0"/>
          </a:p>
          <a:p>
            <a:r>
              <a:rPr lang="en-US" dirty="0"/>
              <a:t># Logical NOT</a:t>
            </a:r>
          </a:p>
          <a:p>
            <a:r>
              <a:rPr lang="en-US" dirty="0"/>
              <a:t>result = not a</a:t>
            </a:r>
          </a:p>
          <a:p>
            <a:r>
              <a:rPr lang="en-US" dirty="0"/>
              <a:t>print(result)  # Output: False</a:t>
            </a:r>
          </a:p>
        </p:txBody>
      </p:sp>
      <p:sp>
        <p:nvSpPr>
          <p:cNvPr id="7" name="Footer Placeholder 6">
            <a:extLst>
              <a:ext uri="{FF2B5EF4-FFF2-40B4-BE49-F238E27FC236}">
                <a16:creationId xmlns:a16="http://schemas.microsoft.com/office/drawing/2014/main" id="{E77DC277-5339-ACA4-8E85-F5085398CF83}"/>
              </a:ext>
            </a:extLst>
          </p:cNvPr>
          <p:cNvSpPr>
            <a:spLocks noGrp="1"/>
          </p:cNvSpPr>
          <p:nvPr>
            <p:ph type="ftr" sz="quarter" idx="11"/>
          </p:nvPr>
        </p:nvSpPr>
        <p:spPr/>
        <p:txBody>
          <a:bodyPr/>
          <a:lstStyle/>
          <a:p>
            <a:r>
              <a:rPr lang="en-US"/>
              <a:t>Nasrin Akter</a:t>
            </a:r>
          </a:p>
        </p:txBody>
      </p:sp>
      <p:sp>
        <p:nvSpPr>
          <p:cNvPr id="8" name="Date Placeholder 7">
            <a:extLst>
              <a:ext uri="{FF2B5EF4-FFF2-40B4-BE49-F238E27FC236}">
                <a16:creationId xmlns:a16="http://schemas.microsoft.com/office/drawing/2014/main" id="{3F5046FE-26C3-9B90-40F5-40FC20DC83E2}"/>
              </a:ext>
            </a:extLst>
          </p:cNvPr>
          <p:cNvSpPr>
            <a:spLocks noGrp="1"/>
          </p:cNvSpPr>
          <p:nvPr>
            <p:ph type="dt" sz="half" idx="10"/>
          </p:nvPr>
        </p:nvSpPr>
        <p:spPr/>
        <p:txBody>
          <a:bodyPr/>
          <a:lstStyle/>
          <a:p>
            <a:fld id="{C7DEE15D-A632-4B10-87F1-6E333821F857}" type="datetime1">
              <a:rPr lang="en-US" smtClean="0"/>
              <a:t>7/14/2023</a:t>
            </a:fld>
            <a:endParaRPr lang="en-US"/>
          </a:p>
        </p:txBody>
      </p:sp>
      <p:sp>
        <p:nvSpPr>
          <p:cNvPr id="9" name="Slide Number Placeholder 8">
            <a:extLst>
              <a:ext uri="{FF2B5EF4-FFF2-40B4-BE49-F238E27FC236}">
                <a16:creationId xmlns:a16="http://schemas.microsoft.com/office/drawing/2014/main" id="{DF41D89A-5D27-7330-4704-E752A527C504}"/>
              </a:ext>
            </a:extLst>
          </p:cNvPr>
          <p:cNvSpPr>
            <a:spLocks noGrp="1"/>
          </p:cNvSpPr>
          <p:nvPr>
            <p:ph type="sldNum" sz="quarter" idx="12"/>
          </p:nvPr>
        </p:nvSpPr>
        <p:spPr/>
        <p:txBody>
          <a:bodyPr/>
          <a:lstStyle/>
          <a:p>
            <a:fld id="{5705F9E9-D8A3-42F1-8BB5-75D76391D328}" type="slidenum">
              <a:rPr lang="en-US" smtClean="0"/>
              <a:t>48</a:t>
            </a:fld>
            <a:endParaRPr lang="en-US"/>
          </a:p>
        </p:txBody>
      </p:sp>
    </p:spTree>
    <p:extLst>
      <p:ext uri="{BB962C8B-B14F-4D97-AF65-F5344CB8AC3E}">
        <p14:creationId xmlns:p14="http://schemas.microsoft.com/office/powerpoint/2010/main" val="258399989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A11B53-F571-177F-655A-8314F5A94DB8}"/>
              </a:ext>
            </a:extLst>
          </p:cNvPr>
          <p:cNvSpPr>
            <a:spLocks noGrp="1"/>
          </p:cNvSpPr>
          <p:nvPr>
            <p:ph type="title" idx="4294967295"/>
          </p:nvPr>
        </p:nvSpPr>
        <p:spPr>
          <a:xfrm>
            <a:off x="838200" y="365125"/>
            <a:ext cx="10515600" cy="1325563"/>
          </a:xfrm>
        </p:spPr>
        <p:txBody>
          <a:bodyPr vert="horz" lIns="91440" tIns="45720" rIns="91440" bIns="45720" rtlCol="0" anchor="ctr">
            <a:normAutofit/>
          </a:bodyPr>
          <a:lstStyle/>
          <a:p>
            <a:r>
              <a:rPr lang="en-US" sz="4267" b="1" dirty="0">
                <a:solidFill>
                  <a:schemeClr val="dk2"/>
                </a:solidFill>
                <a:latin typeface="Helvetica Neue"/>
              </a:rPr>
              <a:t>Operators</a:t>
            </a:r>
          </a:p>
        </p:txBody>
      </p:sp>
      <p:sp>
        <p:nvSpPr>
          <p:cNvPr id="3" name="Content Placeholder 2">
            <a:extLst>
              <a:ext uri="{FF2B5EF4-FFF2-40B4-BE49-F238E27FC236}">
                <a16:creationId xmlns:a16="http://schemas.microsoft.com/office/drawing/2014/main" id="{38C1BB65-A326-9611-5EE4-8ABE3F39C1D5}"/>
              </a:ext>
            </a:extLst>
          </p:cNvPr>
          <p:cNvSpPr>
            <a:spLocks noGrp="1"/>
          </p:cNvSpPr>
          <p:nvPr>
            <p:ph idx="4294967295"/>
          </p:nvPr>
        </p:nvSpPr>
        <p:spPr>
          <a:xfrm>
            <a:off x="838200" y="1825625"/>
            <a:ext cx="10515600" cy="4351338"/>
          </a:xfrm>
        </p:spPr>
        <p:txBody>
          <a:bodyPr/>
          <a:lstStyle/>
          <a:p>
            <a:pPr marL="0" indent="0">
              <a:buNone/>
            </a:pPr>
            <a:r>
              <a:rPr lang="en-US" b="1" dirty="0"/>
              <a:t>Box Model</a:t>
            </a:r>
            <a:endParaRPr lang="en-US" dirty="0"/>
          </a:p>
          <a:p>
            <a:pPr marL="0" indent="0">
              <a:buNone/>
            </a:pPr>
            <a:endParaRPr lang="en-US" b="1" dirty="0"/>
          </a:p>
          <a:p>
            <a:pPr marL="0" indent="0">
              <a:buNone/>
            </a:pPr>
            <a:r>
              <a:rPr lang="en-US" dirty="0"/>
              <a:t>Beginner programmers are often puzzled by syntax such as:</a:t>
            </a:r>
          </a:p>
          <a:p>
            <a:pPr marL="0" indent="0">
              <a:buNone/>
            </a:pPr>
            <a:r>
              <a:rPr lang="en-US" dirty="0"/>
              <a:t>	b = 2</a:t>
            </a:r>
          </a:p>
          <a:p>
            <a:pPr marL="0" indent="0">
              <a:buNone/>
            </a:pPr>
            <a:r>
              <a:rPr lang="en-US" dirty="0"/>
              <a:t>	b = 4 + b</a:t>
            </a:r>
          </a:p>
          <a:p>
            <a:pPr marL="0" indent="0">
              <a:buNone/>
            </a:pPr>
            <a:r>
              <a:rPr lang="en-US" dirty="0"/>
              <a:t>	print(b)</a:t>
            </a:r>
          </a:p>
          <a:p>
            <a:pPr marL="0" indent="0">
              <a:buNone/>
            </a:pPr>
            <a:endParaRPr lang="en-US" dirty="0"/>
          </a:p>
          <a:p>
            <a:pPr marL="0" indent="0">
              <a:buNone/>
            </a:pPr>
            <a:r>
              <a:rPr lang="en-US" i="1" dirty="0"/>
              <a:t>Before </a:t>
            </a:r>
            <a:r>
              <a:rPr lang="en-US" dirty="0"/>
              <a:t>you run this, what do you think the answer is? </a:t>
            </a:r>
            <a:endParaRPr lang="en-US" i="1" dirty="0"/>
          </a:p>
        </p:txBody>
      </p:sp>
      <p:sp>
        <p:nvSpPr>
          <p:cNvPr id="7" name="Footer Placeholder 6">
            <a:extLst>
              <a:ext uri="{FF2B5EF4-FFF2-40B4-BE49-F238E27FC236}">
                <a16:creationId xmlns:a16="http://schemas.microsoft.com/office/drawing/2014/main" id="{777720AB-458C-38BD-B416-F13010D024A8}"/>
              </a:ext>
            </a:extLst>
          </p:cNvPr>
          <p:cNvSpPr>
            <a:spLocks noGrp="1"/>
          </p:cNvSpPr>
          <p:nvPr>
            <p:ph type="ftr" sz="quarter" idx="11"/>
          </p:nvPr>
        </p:nvSpPr>
        <p:spPr/>
        <p:txBody>
          <a:bodyPr/>
          <a:lstStyle/>
          <a:p>
            <a:r>
              <a:rPr lang="en-US"/>
              <a:t>Nasrin Akter</a:t>
            </a:r>
          </a:p>
        </p:txBody>
      </p:sp>
      <p:sp>
        <p:nvSpPr>
          <p:cNvPr id="8" name="Date Placeholder 7">
            <a:extLst>
              <a:ext uri="{FF2B5EF4-FFF2-40B4-BE49-F238E27FC236}">
                <a16:creationId xmlns:a16="http://schemas.microsoft.com/office/drawing/2014/main" id="{555CCD26-B291-C802-48FE-263CE8761BD7}"/>
              </a:ext>
            </a:extLst>
          </p:cNvPr>
          <p:cNvSpPr>
            <a:spLocks noGrp="1"/>
          </p:cNvSpPr>
          <p:nvPr>
            <p:ph type="dt" sz="half" idx="10"/>
          </p:nvPr>
        </p:nvSpPr>
        <p:spPr/>
        <p:txBody>
          <a:bodyPr/>
          <a:lstStyle/>
          <a:p>
            <a:fld id="{DB1F19CF-B12B-4692-9A01-3809DC6D1F95}" type="datetime1">
              <a:rPr lang="en-US" smtClean="0"/>
              <a:t>7/14/2023</a:t>
            </a:fld>
            <a:endParaRPr lang="en-US"/>
          </a:p>
        </p:txBody>
      </p:sp>
      <p:sp>
        <p:nvSpPr>
          <p:cNvPr id="9" name="Slide Number Placeholder 8">
            <a:extLst>
              <a:ext uri="{FF2B5EF4-FFF2-40B4-BE49-F238E27FC236}">
                <a16:creationId xmlns:a16="http://schemas.microsoft.com/office/drawing/2014/main" id="{767BA922-13AC-48B6-438B-9AA38E2A27CC}"/>
              </a:ext>
            </a:extLst>
          </p:cNvPr>
          <p:cNvSpPr>
            <a:spLocks noGrp="1"/>
          </p:cNvSpPr>
          <p:nvPr>
            <p:ph type="sldNum" sz="quarter" idx="12"/>
          </p:nvPr>
        </p:nvSpPr>
        <p:spPr/>
        <p:txBody>
          <a:bodyPr/>
          <a:lstStyle/>
          <a:p>
            <a:fld id="{5705F9E9-D8A3-42F1-8BB5-75D76391D328}" type="slidenum">
              <a:rPr lang="en-US" smtClean="0"/>
              <a:t>49</a:t>
            </a:fld>
            <a:endParaRPr lang="en-US"/>
          </a:p>
        </p:txBody>
      </p:sp>
    </p:spTree>
    <p:extLst>
      <p:ext uri="{BB962C8B-B14F-4D97-AF65-F5344CB8AC3E}">
        <p14:creationId xmlns:p14="http://schemas.microsoft.com/office/powerpoint/2010/main" val="36542782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4C26D9F-98F1-67DB-F2EB-2310D0537483}"/>
              </a:ext>
            </a:extLst>
          </p:cNvPr>
          <p:cNvSpPr>
            <a:spLocks noGrp="1"/>
          </p:cNvSpPr>
          <p:nvPr>
            <p:ph type="title" idx="4294967295"/>
          </p:nvPr>
        </p:nvSpPr>
        <p:spPr>
          <a:xfrm>
            <a:off x="838200" y="189470"/>
            <a:ext cx="10515600" cy="1325563"/>
          </a:xfrm>
        </p:spPr>
        <p:txBody>
          <a:bodyPr>
            <a:normAutofit/>
          </a:bodyPr>
          <a:lstStyle/>
          <a:p>
            <a:r>
              <a:rPr lang="en-US" sz="4267" b="1" dirty="0">
                <a:solidFill>
                  <a:schemeClr val="dk2"/>
                </a:solidFill>
                <a:latin typeface="Helvetica Neue"/>
                <a:sym typeface="Helvetica Neue"/>
              </a:rPr>
              <a:t>Schedule</a:t>
            </a:r>
          </a:p>
        </p:txBody>
      </p:sp>
      <p:sp>
        <p:nvSpPr>
          <p:cNvPr id="2" name="Text Placeholder 1">
            <a:extLst>
              <a:ext uri="{FF2B5EF4-FFF2-40B4-BE49-F238E27FC236}">
                <a16:creationId xmlns:a16="http://schemas.microsoft.com/office/drawing/2014/main" id="{8C884ACE-BA07-D897-5189-237505F6F073}"/>
              </a:ext>
            </a:extLst>
          </p:cNvPr>
          <p:cNvSpPr>
            <a:spLocks noGrp="1"/>
          </p:cNvSpPr>
          <p:nvPr>
            <p:ph idx="4294967295"/>
          </p:nvPr>
        </p:nvSpPr>
        <p:spPr>
          <a:xfrm>
            <a:off x="2029691" y="1419224"/>
            <a:ext cx="2707105" cy="4879975"/>
          </a:xfrm>
        </p:spPr>
        <p:txBody>
          <a:bodyPr>
            <a:normAutofit/>
          </a:bodyPr>
          <a:lstStyle/>
          <a:p>
            <a:pPr marL="0" indent="0">
              <a:buNone/>
            </a:pPr>
            <a:r>
              <a:rPr lang="en-US" sz="2200" dirty="0"/>
              <a:t>Day 1</a:t>
            </a:r>
          </a:p>
          <a:p>
            <a:pPr>
              <a:buFont typeface="Wingdings" panose="05000000000000000000" pitchFamily="2" charset="2"/>
              <a:buChar char="§"/>
            </a:pPr>
            <a:r>
              <a:rPr lang="en-US" sz="2200" dirty="0"/>
              <a:t>Install Python and open IDLE</a:t>
            </a:r>
          </a:p>
          <a:p>
            <a:pPr>
              <a:buFont typeface="Wingdings" panose="05000000000000000000" pitchFamily="2" charset="2"/>
              <a:buChar char="§"/>
            </a:pPr>
            <a:r>
              <a:rPr lang="en-US" sz="2200" dirty="0"/>
              <a:t>Interactive and batch mode</a:t>
            </a:r>
          </a:p>
          <a:p>
            <a:pPr>
              <a:buFont typeface="Wingdings" panose="05000000000000000000" pitchFamily="2" charset="2"/>
              <a:buChar char="§"/>
            </a:pPr>
            <a:r>
              <a:rPr lang="en-US" sz="2200" dirty="0"/>
              <a:t>Docstrings and comments</a:t>
            </a:r>
          </a:p>
          <a:p>
            <a:pPr>
              <a:buFont typeface="Wingdings" panose="05000000000000000000" pitchFamily="2" charset="2"/>
              <a:buChar char="§"/>
            </a:pPr>
            <a:r>
              <a:rPr lang="en-US" sz="2200" dirty="0"/>
              <a:t>Learn the basics of Python syntax</a:t>
            </a:r>
          </a:p>
          <a:p>
            <a:pPr lvl="1">
              <a:buFont typeface="Wingdings" panose="05000000000000000000" pitchFamily="2" charset="2"/>
              <a:buChar char="§"/>
            </a:pPr>
            <a:r>
              <a:rPr lang="en-US" sz="2200" dirty="0"/>
              <a:t>Variables</a:t>
            </a:r>
          </a:p>
          <a:p>
            <a:pPr lvl="1">
              <a:buFont typeface="Wingdings" panose="05000000000000000000" pitchFamily="2" charset="2"/>
              <a:buChar char="§"/>
            </a:pPr>
            <a:r>
              <a:rPr lang="en-US" sz="2200" dirty="0"/>
              <a:t>Data types</a:t>
            </a:r>
          </a:p>
          <a:p>
            <a:pPr lvl="1">
              <a:buFont typeface="Wingdings" panose="05000000000000000000" pitchFamily="2" charset="2"/>
              <a:buChar char="§"/>
            </a:pPr>
            <a:r>
              <a:rPr lang="en-US" sz="2200" dirty="0"/>
              <a:t>Strings</a:t>
            </a:r>
          </a:p>
        </p:txBody>
      </p:sp>
      <p:sp>
        <p:nvSpPr>
          <p:cNvPr id="8" name="Text Placeholder 1">
            <a:extLst>
              <a:ext uri="{FF2B5EF4-FFF2-40B4-BE49-F238E27FC236}">
                <a16:creationId xmlns:a16="http://schemas.microsoft.com/office/drawing/2014/main" id="{96564663-82CC-0B79-A384-ADD3CF9F0B72}"/>
              </a:ext>
            </a:extLst>
          </p:cNvPr>
          <p:cNvSpPr txBox="1">
            <a:spLocks/>
          </p:cNvSpPr>
          <p:nvPr/>
        </p:nvSpPr>
        <p:spPr>
          <a:xfrm>
            <a:off x="6923690" y="1419223"/>
            <a:ext cx="2707105" cy="48799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200" dirty="0"/>
              <a:t>Day 2</a:t>
            </a:r>
          </a:p>
          <a:p>
            <a:pPr>
              <a:buFont typeface="Wingdings" panose="05000000000000000000" pitchFamily="2" charset="2"/>
              <a:buChar char="§"/>
            </a:pPr>
            <a:r>
              <a:rPr lang="en-US" sz="2200" dirty="0"/>
              <a:t>Review the basics of Python syntax</a:t>
            </a:r>
          </a:p>
          <a:p>
            <a:pPr>
              <a:buFont typeface="Wingdings" panose="05000000000000000000" pitchFamily="2" charset="2"/>
              <a:buChar char="§"/>
            </a:pPr>
            <a:r>
              <a:rPr lang="en-US" sz="2200" dirty="0"/>
              <a:t>Gene sequence exercise</a:t>
            </a:r>
          </a:p>
          <a:p>
            <a:pPr>
              <a:buFont typeface="Wingdings" panose="05000000000000000000" pitchFamily="2" charset="2"/>
              <a:buChar char="§"/>
            </a:pPr>
            <a:r>
              <a:rPr lang="en-US" sz="2200" dirty="0"/>
              <a:t>Lists</a:t>
            </a:r>
          </a:p>
          <a:p>
            <a:pPr>
              <a:buFont typeface="Wingdings" panose="05000000000000000000" pitchFamily="2" charset="2"/>
              <a:buChar char="§"/>
            </a:pPr>
            <a:r>
              <a:rPr lang="en-US" sz="2200" dirty="0"/>
              <a:t>Conditional statements</a:t>
            </a:r>
          </a:p>
          <a:p>
            <a:pPr>
              <a:buFont typeface="Wingdings" panose="05000000000000000000" pitchFamily="2" charset="2"/>
              <a:buChar char="§"/>
            </a:pPr>
            <a:r>
              <a:rPr lang="en-US" sz="2200" dirty="0"/>
              <a:t>Loops</a:t>
            </a:r>
          </a:p>
        </p:txBody>
      </p:sp>
      <p:sp>
        <p:nvSpPr>
          <p:cNvPr id="9" name="TextBox 8">
            <a:extLst>
              <a:ext uri="{FF2B5EF4-FFF2-40B4-BE49-F238E27FC236}">
                <a16:creationId xmlns:a16="http://schemas.microsoft.com/office/drawing/2014/main" id="{325C0E49-C27B-205B-9889-06017C07ECF0}"/>
              </a:ext>
            </a:extLst>
          </p:cNvPr>
          <p:cNvSpPr txBox="1"/>
          <p:nvPr/>
        </p:nvSpPr>
        <p:spPr>
          <a:xfrm>
            <a:off x="5097885" y="5485882"/>
            <a:ext cx="6184007" cy="369332"/>
          </a:xfrm>
          <a:prstGeom prst="rect">
            <a:avLst/>
          </a:prstGeom>
          <a:noFill/>
        </p:spPr>
        <p:txBody>
          <a:bodyPr wrap="square" rtlCol="0">
            <a:spAutoFit/>
          </a:bodyPr>
          <a:lstStyle/>
          <a:p>
            <a:pPr algn="ctr"/>
            <a:r>
              <a:rPr lang="en-US" b="1" i="1" dirty="0">
                <a:solidFill>
                  <a:srgbClr val="FF0000"/>
                </a:solidFill>
              </a:rPr>
              <a:t>You don’t need to know what any of these mean yet! </a:t>
            </a:r>
          </a:p>
        </p:txBody>
      </p:sp>
      <p:sp>
        <p:nvSpPr>
          <p:cNvPr id="7" name="Footer Placeholder 6">
            <a:extLst>
              <a:ext uri="{FF2B5EF4-FFF2-40B4-BE49-F238E27FC236}">
                <a16:creationId xmlns:a16="http://schemas.microsoft.com/office/drawing/2014/main" id="{EC90F95C-88E8-52B7-9A25-3EAC65D06AF8}"/>
              </a:ext>
            </a:extLst>
          </p:cNvPr>
          <p:cNvSpPr>
            <a:spLocks noGrp="1"/>
          </p:cNvSpPr>
          <p:nvPr>
            <p:ph type="ftr" sz="quarter" idx="11"/>
          </p:nvPr>
        </p:nvSpPr>
        <p:spPr/>
        <p:txBody>
          <a:bodyPr/>
          <a:lstStyle/>
          <a:p>
            <a:r>
              <a:rPr lang="en-US"/>
              <a:t>Nasrin Akter</a:t>
            </a:r>
          </a:p>
        </p:txBody>
      </p:sp>
      <p:sp>
        <p:nvSpPr>
          <p:cNvPr id="10" name="Date Placeholder 9">
            <a:extLst>
              <a:ext uri="{FF2B5EF4-FFF2-40B4-BE49-F238E27FC236}">
                <a16:creationId xmlns:a16="http://schemas.microsoft.com/office/drawing/2014/main" id="{4A9931C9-2183-5527-5E60-979F83F2AC72}"/>
              </a:ext>
            </a:extLst>
          </p:cNvPr>
          <p:cNvSpPr>
            <a:spLocks noGrp="1"/>
          </p:cNvSpPr>
          <p:nvPr>
            <p:ph type="dt" sz="half" idx="10"/>
          </p:nvPr>
        </p:nvSpPr>
        <p:spPr/>
        <p:txBody>
          <a:bodyPr/>
          <a:lstStyle/>
          <a:p>
            <a:fld id="{C5331B5C-2FE2-4D50-BEF6-6712DB9B507C}" type="datetime1">
              <a:rPr lang="en-US" smtClean="0"/>
              <a:t>7/14/2023</a:t>
            </a:fld>
            <a:endParaRPr lang="en-US"/>
          </a:p>
        </p:txBody>
      </p:sp>
      <p:sp>
        <p:nvSpPr>
          <p:cNvPr id="11" name="Slide Number Placeholder 10">
            <a:extLst>
              <a:ext uri="{FF2B5EF4-FFF2-40B4-BE49-F238E27FC236}">
                <a16:creationId xmlns:a16="http://schemas.microsoft.com/office/drawing/2014/main" id="{54C7C9EB-C767-658D-E6B0-792826E6EFA6}"/>
              </a:ext>
            </a:extLst>
          </p:cNvPr>
          <p:cNvSpPr>
            <a:spLocks noGrp="1"/>
          </p:cNvSpPr>
          <p:nvPr>
            <p:ph type="sldNum" sz="quarter" idx="12"/>
          </p:nvPr>
        </p:nvSpPr>
        <p:spPr/>
        <p:txBody>
          <a:bodyPr/>
          <a:lstStyle/>
          <a:p>
            <a:fld id="{5705F9E9-D8A3-42F1-8BB5-75D76391D328}" type="slidenum">
              <a:rPr lang="en-US" smtClean="0"/>
              <a:t>5</a:t>
            </a:fld>
            <a:endParaRPr lang="en-US"/>
          </a:p>
        </p:txBody>
      </p:sp>
    </p:spTree>
    <p:extLst>
      <p:ext uri="{BB962C8B-B14F-4D97-AF65-F5344CB8AC3E}">
        <p14:creationId xmlns:p14="http://schemas.microsoft.com/office/powerpoint/2010/main" val="271297878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2DFA5D-474B-1CEE-DD04-0C06B72099A8}"/>
              </a:ext>
            </a:extLst>
          </p:cNvPr>
          <p:cNvSpPr>
            <a:spLocks noGrp="1"/>
          </p:cNvSpPr>
          <p:nvPr>
            <p:ph type="title" idx="4294967295"/>
          </p:nvPr>
        </p:nvSpPr>
        <p:spPr>
          <a:xfrm>
            <a:off x="838200" y="365125"/>
            <a:ext cx="10515600" cy="1325563"/>
          </a:xfrm>
        </p:spPr>
        <p:txBody>
          <a:bodyPr vert="horz" lIns="91440" tIns="45720" rIns="91440" bIns="45720" rtlCol="0" anchor="ctr">
            <a:normAutofit/>
          </a:bodyPr>
          <a:lstStyle/>
          <a:p>
            <a:r>
              <a:rPr lang="en-US" sz="4267" b="1" dirty="0">
                <a:solidFill>
                  <a:schemeClr val="dk2"/>
                </a:solidFill>
                <a:latin typeface="Helvetica Neue"/>
              </a:rPr>
              <a:t>Strings (again)</a:t>
            </a:r>
          </a:p>
        </p:txBody>
      </p:sp>
      <p:sp>
        <p:nvSpPr>
          <p:cNvPr id="3" name="Content Placeholder 2">
            <a:extLst>
              <a:ext uri="{FF2B5EF4-FFF2-40B4-BE49-F238E27FC236}">
                <a16:creationId xmlns:a16="http://schemas.microsoft.com/office/drawing/2014/main" id="{CDF4EC6E-4A4F-1B3D-0019-89240C91E172}"/>
              </a:ext>
            </a:extLst>
          </p:cNvPr>
          <p:cNvSpPr>
            <a:spLocks noGrp="1"/>
          </p:cNvSpPr>
          <p:nvPr>
            <p:ph idx="4294967295"/>
          </p:nvPr>
        </p:nvSpPr>
        <p:spPr>
          <a:xfrm>
            <a:off x="838200" y="1493751"/>
            <a:ext cx="10515600" cy="3283816"/>
          </a:xfrm>
        </p:spPr>
        <p:txBody>
          <a:bodyPr>
            <a:normAutofit fontScale="92500" lnSpcReduction="10000"/>
          </a:bodyPr>
          <a:lstStyle/>
          <a:p>
            <a:r>
              <a:rPr lang="en-US" dirty="0"/>
              <a:t>Strings are a collection of characters enclosed by quotation marks</a:t>
            </a:r>
          </a:p>
          <a:p>
            <a:r>
              <a:rPr lang="en-US" dirty="0"/>
              <a:t>Strings are immutable, meaning they cannot be changed after they are created </a:t>
            </a:r>
          </a:p>
          <a:p>
            <a:r>
              <a:rPr lang="en-US" dirty="0"/>
              <a:t>You can use </a:t>
            </a:r>
            <a:r>
              <a:rPr lang="en-US" b="1" dirty="0"/>
              <a:t>string methods</a:t>
            </a:r>
            <a:r>
              <a:rPr lang="en-US" dirty="0"/>
              <a:t> to return a new value for the string (but it does not alter the original string) </a:t>
            </a:r>
          </a:p>
          <a:p>
            <a:r>
              <a:rPr lang="en-US" dirty="0"/>
              <a:t>It is important to know how characters are indexed in Python</a:t>
            </a:r>
          </a:p>
          <a:p>
            <a:pPr lvl="1"/>
            <a:r>
              <a:rPr lang="en-US" dirty="0" err="1"/>
              <a:t>alphabet_string</a:t>
            </a:r>
            <a:r>
              <a:rPr lang="en-US" dirty="0"/>
              <a:t> = “ABCDEFG”</a:t>
            </a:r>
          </a:p>
          <a:p>
            <a:pPr lvl="1"/>
            <a:r>
              <a:rPr lang="en-US" dirty="0"/>
              <a:t>Python indexing starts at 0</a:t>
            </a:r>
          </a:p>
          <a:p>
            <a:pPr lvl="1"/>
            <a:endParaRPr lang="en-US" dirty="0"/>
          </a:p>
        </p:txBody>
      </p:sp>
      <p:graphicFrame>
        <p:nvGraphicFramePr>
          <p:cNvPr id="6" name="Table 6">
            <a:extLst>
              <a:ext uri="{FF2B5EF4-FFF2-40B4-BE49-F238E27FC236}">
                <a16:creationId xmlns:a16="http://schemas.microsoft.com/office/drawing/2014/main" id="{8412E956-6712-48AC-001D-AD27B39B1CD8}"/>
              </a:ext>
            </a:extLst>
          </p:cNvPr>
          <p:cNvGraphicFramePr>
            <a:graphicFrameLocks noGrp="1"/>
          </p:cNvGraphicFramePr>
          <p:nvPr>
            <p:extLst>
              <p:ext uri="{D42A27DB-BD31-4B8C-83A1-F6EECF244321}">
                <p14:modId xmlns:p14="http://schemas.microsoft.com/office/powerpoint/2010/main" val="1506529010"/>
              </p:ext>
            </p:extLst>
          </p:nvPr>
        </p:nvGraphicFramePr>
        <p:xfrm>
          <a:off x="3184973" y="4777567"/>
          <a:ext cx="5045431" cy="1280160"/>
        </p:xfrm>
        <a:graphic>
          <a:graphicData uri="http://schemas.openxmlformats.org/drawingml/2006/table">
            <a:tbl>
              <a:tblPr firstRow="1" bandRow="1">
                <a:tableStyleId>{2D5ABB26-0587-4C30-8999-92F81FD0307C}</a:tableStyleId>
              </a:tblPr>
              <a:tblGrid>
                <a:gridCol w="1418710">
                  <a:extLst>
                    <a:ext uri="{9D8B030D-6E8A-4147-A177-3AD203B41FA5}">
                      <a16:colId xmlns:a16="http://schemas.microsoft.com/office/drawing/2014/main" val="214880557"/>
                    </a:ext>
                  </a:extLst>
                </a:gridCol>
                <a:gridCol w="518103">
                  <a:extLst>
                    <a:ext uri="{9D8B030D-6E8A-4147-A177-3AD203B41FA5}">
                      <a16:colId xmlns:a16="http://schemas.microsoft.com/office/drawing/2014/main" val="83688178"/>
                    </a:ext>
                  </a:extLst>
                </a:gridCol>
                <a:gridCol w="518103">
                  <a:extLst>
                    <a:ext uri="{9D8B030D-6E8A-4147-A177-3AD203B41FA5}">
                      <a16:colId xmlns:a16="http://schemas.microsoft.com/office/drawing/2014/main" val="2715158081"/>
                    </a:ext>
                  </a:extLst>
                </a:gridCol>
                <a:gridCol w="518103">
                  <a:extLst>
                    <a:ext uri="{9D8B030D-6E8A-4147-A177-3AD203B41FA5}">
                      <a16:colId xmlns:a16="http://schemas.microsoft.com/office/drawing/2014/main" val="3379787236"/>
                    </a:ext>
                  </a:extLst>
                </a:gridCol>
                <a:gridCol w="518103">
                  <a:extLst>
                    <a:ext uri="{9D8B030D-6E8A-4147-A177-3AD203B41FA5}">
                      <a16:colId xmlns:a16="http://schemas.microsoft.com/office/drawing/2014/main" val="777120211"/>
                    </a:ext>
                  </a:extLst>
                </a:gridCol>
                <a:gridCol w="518103">
                  <a:extLst>
                    <a:ext uri="{9D8B030D-6E8A-4147-A177-3AD203B41FA5}">
                      <a16:colId xmlns:a16="http://schemas.microsoft.com/office/drawing/2014/main" val="897037798"/>
                    </a:ext>
                  </a:extLst>
                </a:gridCol>
                <a:gridCol w="518103">
                  <a:extLst>
                    <a:ext uri="{9D8B030D-6E8A-4147-A177-3AD203B41FA5}">
                      <a16:colId xmlns:a16="http://schemas.microsoft.com/office/drawing/2014/main" val="4007238762"/>
                    </a:ext>
                  </a:extLst>
                </a:gridCol>
                <a:gridCol w="518103">
                  <a:extLst>
                    <a:ext uri="{9D8B030D-6E8A-4147-A177-3AD203B41FA5}">
                      <a16:colId xmlns:a16="http://schemas.microsoft.com/office/drawing/2014/main" val="2208415070"/>
                    </a:ext>
                  </a:extLst>
                </a:gridCol>
              </a:tblGrid>
              <a:tr h="640080">
                <a:tc>
                  <a:txBody>
                    <a:bodyPr/>
                    <a:lstStyle/>
                    <a:p>
                      <a:pPr algn="ctr"/>
                      <a:r>
                        <a:rPr lang="en-US" dirty="0"/>
                        <a:t>String Character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B</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C</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F</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04405834"/>
                  </a:ext>
                </a:extLst>
              </a:tr>
              <a:tr h="640080">
                <a:tc>
                  <a:txBody>
                    <a:bodyPr/>
                    <a:lstStyle/>
                    <a:p>
                      <a:pPr algn="ctr"/>
                      <a:r>
                        <a:rPr lang="en-US" dirty="0"/>
                        <a:t>Position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54485299"/>
                  </a:ext>
                </a:extLst>
              </a:tr>
            </a:tbl>
          </a:graphicData>
        </a:graphic>
      </p:graphicFrame>
      <p:sp>
        <p:nvSpPr>
          <p:cNvPr id="8" name="Footer Placeholder 7">
            <a:extLst>
              <a:ext uri="{FF2B5EF4-FFF2-40B4-BE49-F238E27FC236}">
                <a16:creationId xmlns:a16="http://schemas.microsoft.com/office/drawing/2014/main" id="{D3E8993B-C512-C8A0-770A-57BAA5237B67}"/>
              </a:ext>
            </a:extLst>
          </p:cNvPr>
          <p:cNvSpPr>
            <a:spLocks noGrp="1"/>
          </p:cNvSpPr>
          <p:nvPr>
            <p:ph type="ftr" sz="quarter" idx="11"/>
          </p:nvPr>
        </p:nvSpPr>
        <p:spPr/>
        <p:txBody>
          <a:bodyPr/>
          <a:lstStyle/>
          <a:p>
            <a:r>
              <a:rPr lang="en-US"/>
              <a:t>Nasrin Akter</a:t>
            </a:r>
          </a:p>
        </p:txBody>
      </p:sp>
      <p:sp>
        <p:nvSpPr>
          <p:cNvPr id="9" name="Date Placeholder 8">
            <a:extLst>
              <a:ext uri="{FF2B5EF4-FFF2-40B4-BE49-F238E27FC236}">
                <a16:creationId xmlns:a16="http://schemas.microsoft.com/office/drawing/2014/main" id="{29CD9786-69F6-8EEF-99ED-90DE61A5F6C1}"/>
              </a:ext>
            </a:extLst>
          </p:cNvPr>
          <p:cNvSpPr>
            <a:spLocks noGrp="1"/>
          </p:cNvSpPr>
          <p:nvPr>
            <p:ph type="dt" sz="half" idx="10"/>
          </p:nvPr>
        </p:nvSpPr>
        <p:spPr/>
        <p:txBody>
          <a:bodyPr/>
          <a:lstStyle/>
          <a:p>
            <a:fld id="{64CB36B1-54CE-4604-99CC-2E8199A1ACF6}" type="datetime1">
              <a:rPr lang="en-US" smtClean="0"/>
              <a:t>7/14/2023</a:t>
            </a:fld>
            <a:endParaRPr lang="en-US"/>
          </a:p>
        </p:txBody>
      </p:sp>
      <p:sp>
        <p:nvSpPr>
          <p:cNvPr id="10" name="Slide Number Placeholder 9">
            <a:extLst>
              <a:ext uri="{FF2B5EF4-FFF2-40B4-BE49-F238E27FC236}">
                <a16:creationId xmlns:a16="http://schemas.microsoft.com/office/drawing/2014/main" id="{42E4C4F5-A0D1-98B6-4D19-98B2D104A4BD}"/>
              </a:ext>
            </a:extLst>
          </p:cNvPr>
          <p:cNvSpPr>
            <a:spLocks noGrp="1"/>
          </p:cNvSpPr>
          <p:nvPr>
            <p:ph type="sldNum" sz="quarter" idx="12"/>
          </p:nvPr>
        </p:nvSpPr>
        <p:spPr/>
        <p:txBody>
          <a:bodyPr/>
          <a:lstStyle/>
          <a:p>
            <a:fld id="{5705F9E9-D8A3-42F1-8BB5-75D76391D328}" type="slidenum">
              <a:rPr lang="en-US" smtClean="0"/>
              <a:t>50</a:t>
            </a:fld>
            <a:endParaRPr lang="en-US"/>
          </a:p>
        </p:txBody>
      </p:sp>
    </p:spTree>
    <p:extLst>
      <p:ext uri="{BB962C8B-B14F-4D97-AF65-F5344CB8AC3E}">
        <p14:creationId xmlns:p14="http://schemas.microsoft.com/office/powerpoint/2010/main" val="206306971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D66F26-CCD9-DFE3-043D-4E1454A47144}"/>
              </a:ext>
            </a:extLst>
          </p:cNvPr>
          <p:cNvSpPr>
            <a:spLocks noGrp="1"/>
          </p:cNvSpPr>
          <p:nvPr>
            <p:ph type="title" idx="4294967295"/>
          </p:nvPr>
        </p:nvSpPr>
        <p:spPr>
          <a:xfrm>
            <a:off x="838200" y="365125"/>
            <a:ext cx="10515600" cy="1325563"/>
          </a:xfrm>
        </p:spPr>
        <p:txBody>
          <a:bodyPr vert="horz" lIns="91440" tIns="45720" rIns="91440" bIns="45720" rtlCol="0" anchor="ctr">
            <a:normAutofit/>
          </a:bodyPr>
          <a:lstStyle/>
          <a:p>
            <a:r>
              <a:rPr lang="en-US" sz="4267" b="1" dirty="0">
                <a:solidFill>
                  <a:schemeClr val="dk2"/>
                </a:solidFill>
                <a:latin typeface="Helvetica Neue"/>
              </a:rPr>
              <a:t>String Indexing</a:t>
            </a:r>
          </a:p>
        </p:txBody>
      </p:sp>
      <p:sp>
        <p:nvSpPr>
          <p:cNvPr id="3" name="Content Placeholder 2">
            <a:extLst>
              <a:ext uri="{FF2B5EF4-FFF2-40B4-BE49-F238E27FC236}">
                <a16:creationId xmlns:a16="http://schemas.microsoft.com/office/drawing/2014/main" id="{5F883497-7944-C7C5-1FB4-205AE8F7D1BD}"/>
              </a:ext>
            </a:extLst>
          </p:cNvPr>
          <p:cNvSpPr>
            <a:spLocks noGrp="1"/>
          </p:cNvSpPr>
          <p:nvPr>
            <p:ph idx="4294967295"/>
          </p:nvPr>
        </p:nvSpPr>
        <p:spPr>
          <a:xfrm>
            <a:off x="838200" y="1825625"/>
            <a:ext cx="10515600" cy="4351338"/>
          </a:xfrm>
        </p:spPr>
        <p:txBody>
          <a:bodyPr/>
          <a:lstStyle/>
          <a:p>
            <a:r>
              <a:rPr lang="en-US" dirty="0"/>
              <a:t>You can extract a character using [ ] </a:t>
            </a:r>
          </a:p>
          <a:p>
            <a:r>
              <a:rPr lang="en-US" dirty="0"/>
              <a:t>The index will return the character at a given index point </a:t>
            </a:r>
          </a:p>
          <a:p>
            <a:r>
              <a:rPr lang="en-US" dirty="0"/>
              <a:t>Look at the following examples: </a:t>
            </a:r>
          </a:p>
          <a:p>
            <a:pPr marL="457200" lvl="1" indent="0">
              <a:buNone/>
            </a:pPr>
            <a:r>
              <a:rPr lang="en-US" dirty="0" err="1"/>
              <a:t>dna_seq</a:t>
            </a:r>
            <a:r>
              <a:rPr lang="en-US" dirty="0"/>
              <a:t> = “ANTGCTG”</a:t>
            </a:r>
          </a:p>
          <a:p>
            <a:pPr marL="457200" lvl="1" indent="0">
              <a:buNone/>
            </a:pPr>
            <a:r>
              <a:rPr lang="en-US" dirty="0" err="1"/>
              <a:t>dna_seq</a:t>
            </a:r>
            <a:r>
              <a:rPr lang="en-US" dirty="0"/>
              <a:t>[0] </a:t>
            </a:r>
          </a:p>
          <a:p>
            <a:pPr marL="457200" lvl="1" indent="0">
              <a:buNone/>
            </a:pPr>
            <a:r>
              <a:rPr lang="en-US" dirty="0" err="1"/>
              <a:t>dna_seq</a:t>
            </a:r>
            <a:r>
              <a:rPr lang="en-US" dirty="0"/>
              <a:t>[5]</a:t>
            </a:r>
          </a:p>
          <a:p>
            <a:r>
              <a:rPr lang="en-US" dirty="0"/>
              <a:t>Before running this code, what do you think the results will be? </a:t>
            </a:r>
          </a:p>
          <a:p>
            <a:pPr marL="0" indent="0">
              <a:buNone/>
            </a:pPr>
            <a:endParaRPr lang="en-US" dirty="0"/>
          </a:p>
        </p:txBody>
      </p:sp>
      <p:sp>
        <p:nvSpPr>
          <p:cNvPr id="7" name="Footer Placeholder 6">
            <a:extLst>
              <a:ext uri="{FF2B5EF4-FFF2-40B4-BE49-F238E27FC236}">
                <a16:creationId xmlns:a16="http://schemas.microsoft.com/office/drawing/2014/main" id="{801B1947-C836-2481-4C2B-CAD7EE419702}"/>
              </a:ext>
            </a:extLst>
          </p:cNvPr>
          <p:cNvSpPr>
            <a:spLocks noGrp="1"/>
          </p:cNvSpPr>
          <p:nvPr>
            <p:ph type="ftr" sz="quarter" idx="11"/>
          </p:nvPr>
        </p:nvSpPr>
        <p:spPr/>
        <p:txBody>
          <a:bodyPr/>
          <a:lstStyle/>
          <a:p>
            <a:r>
              <a:rPr lang="en-US"/>
              <a:t>Nasrin Akter</a:t>
            </a:r>
          </a:p>
        </p:txBody>
      </p:sp>
      <p:sp>
        <p:nvSpPr>
          <p:cNvPr id="8" name="Date Placeholder 7">
            <a:extLst>
              <a:ext uri="{FF2B5EF4-FFF2-40B4-BE49-F238E27FC236}">
                <a16:creationId xmlns:a16="http://schemas.microsoft.com/office/drawing/2014/main" id="{52CE4959-0A88-6462-5D94-EBFF924C4325}"/>
              </a:ext>
            </a:extLst>
          </p:cNvPr>
          <p:cNvSpPr>
            <a:spLocks noGrp="1"/>
          </p:cNvSpPr>
          <p:nvPr>
            <p:ph type="dt" sz="half" idx="10"/>
          </p:nvPr>
        </p:nvSpPr>
        <p:spPr/>
        <p:txBody>
          <a:bodyPr/>
          <a:lstStyle/>
          <a:p>
            <a:fld id="{226F08F7-550F-401F-806C-2291313C38D4}" type="datetime1">
              <a:rPr lang="en-US" smtClean="0"/>
              <a:t>7/14/2023</a:t>
            </a:fld>
            <a:endParaRPr lang="en-US"/>
          </a:p>
        </p:txBody>
      </p:sp>
      <p:sp>
        <p:nvSpPr>
          <p:cNvPr id="9" name="Slide Number Placeholder 8">
            <a:extLst>
              <a:ext uri="{FF2B5EF4-FFF2-40B4-BE49-F238E27FC236}">
                <a16:creationId xmlns:a16="http://schemas.microsoft.com/office/drawing/2014/main" id="{16FF323E-0CCD-62DD-CF2C-1D62E5C2ECE9}"/>
              </a:ext>
            </a:extLst>
          </p:cNvPr>
          <p:cNvSpPr>
            <a:spLocks noGrp="1"/>
          </p:cNvSpPr>
          <p:nvPr>
            <p:ph type="sldNum" sz="quarter" idx="12"/>
          </p:nvPr>
        </p:nvSpPr>
        <p:spPr/>
        <p:txBody>
          <a:bodyPr/>
          <a:lstStyle/>
          <a:p>
            <a:fld id="{5705F9E9-D8A3-42F1-8BB5-75D76391D328}" type="slidenum">
              <a:rPr lang="en-US" smtClean="0"/>
              <a:t>51</a:t>
            </a:fld>
            <a:endParaRPr lang="en-US"/>
          </a:p>
        </p:txBody>
      </p:sp>
    </p:spTree>
    <p:extLst>
      <p:ext uri="{BB962C8B-B14F-4D97-AF65-F5344CB8AC3E}">
        <p14:creationId xmlns:p14="http://schemas.microsoft.com/office/powerpoint/2010/main" val="2006730814"/>
      </p:ext>
    </p:extLst>
  </p:cSld>
  <p:clrMapOvr>
    <a:masterClrMapping/>
  </p:clrMapOvr>
  <p:extLst>
    <p:ext uri="{6950BFC3-D8DA-4A85-94F7-54DA5524770B}">
      <p188:commentRel xmlns:p188="http://schemas.microsoft.com/office/powerpoint/2018/8/main" r:id="rId2"/>
    </p:ext>
  </p:extLs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AC77A-5CD9-CB1E-2FB4-A41F2349B41F}"/>
              </a:ext>
            </a:extLst>
          </p:cNvPr>
          <p:cNvSpPr>
            <a:spLocks noGrp="1"/>
          </p:cNvSpPr>
          <p:nvPr>
            <p:ph type="title" idx="4294967295"/>
          </p:nvPr>
        </p:nvSpPr>
        <p:spPr>
          <a:xfrm>
            <a:off x="838200" y="365125"/>
            <a:ext cx="10515600" cy="1325563"/>
          </a:xfrm>
        </p:spPr>
        <p:txBody>
          <a:bodyPr vert="horz" lIns="91440" tIns="45720" rIns="91440" bIns="45720" rtlCol="0" anchor="ctr">
            <a:normAutofit/>
          </a:bodyPr>
          <a:lstStyle/>
          <a:p>
            <a:r>
              <a:rPr lang="en-US" sz="4267" b="1" dirty="0">
                <a:solidFill>
                  <a:schemeClr val="dk2"/>
                </a:solidFill>
                <a:latin typeface="Helvetica Neue"/>
              </a:rPr>
              <a:t>String Slicing</a:t>
            </a:r>
          </a:p>
        </p:txBody>
      </p:sp>
      <p:sp>
        <p:nvSpPr>
          <p:cNvPr id="3" name="Content Placeholder 2">
            <a:extLst>
              <a:ext uri="{FF2B5EF4-FFF2-40B4-BE49-F238E27FC236}">
                <a16:creationId xmlns:a16="http://schemas.microsoft.com/office/drawing/2014/main" id="{C55FE49D-FA51-531C-84A1-9004EA8B8674}"/>
              </a:ext>
            </a:extLst>
          </p:cNvPr>
          <p:cNvSpPr>
            <a:spLocks noGrp="1"/>
          </p:cNvSpPr>
          <p:nvPr>
            <p:ph idx="4294967295"/>
          </p:nvPr>
        </p:nvSpPr>
        <p:spPr>
          <a:xfrm>
            <a:off x="838200" y="1825625"/>
            <a:ext cx="10515600" cy="4351338"/>
          </a:xfrm>
        </p:spPr>
        <p:txBody>
          <a:bodyPr/>
          <a:lstStyle/>
          <a:p>
            <a:r>
              <a:rPr lang="en-US" dirty="0"/>
              <a:t>Slicing extracts a series of characters from a string</a:t>
            </a:r>
          </a:p>
          <a:p>
            <a:r>
              <a:rPr lang="en-US" dirty="0"/>
              <a:t>The character positions of a slice are specified by two or three integers inside square brackets, separated by a colon</a:t>
            </a:r>
          </a:p>
          <a:p>
            <a:endParaRPr lang="en-US" dirty="0"/>
          </a:p>
          <a:p>
            <a:pPr marL="457200" lvl="1" indent="0">
              <a:buNone/>
            </a:pPr>
            <a:r>
              <a:rPr lang="en-US" sz="2600" dirty="0" err="1"/>
              <a:t>dna_seq</a:t>
            </a:r>
            <a:r>
              <a:rPr lang="en-US" sz="2600" dirty="0"/>
              <a:t> = “ANTGCTG” </a:t>
            </a:r>
          </a:p>
          <a:p>
            <a:pPr marL="457200" lvl="1" indent="0">
              <a:buNone/>
            </a:pPr>
            <a:r>
              <a:rPr lang="en-US" sz="2600" dirty="0" err="1"/>
              <a:t>dna_seq</a:t>
            </a:r>
            <a:r>
              <a:rPr lang="en-US" sz="2600" dirty="0"/>
              <a:t>[1:4] </a:t>
            </a:r>
          </a:p>
        </p:txBody>
      </p:sp>
      <p:cxnSp>
        <p:nvCxnSpPr>
          <p:cNvPr id="7" name="Straight Arrow Connector 6">
            <a:extLst>
              <a:ext uri="{FF2B5EF4-FFF2-40B4-BE49-F238E27FC236}">
                <a16:creationId xmlns:a16="http://schemas.microsoft.com/office/drawing/2014/main" id="{8FDEB66D-61D3-D563-239C-1CCF7BB882C4}"/>
              </a:ext>
            </a:extLst>
          </p:cNvPr>
          <p:cNvCxnSpPr/>
          <p:nvPr/>
        </p:nvCxnSpPr>
        <p:spPr>
          <a:xfrm flipV="1">
            <a:off x="1939635" y="4516581"/>
            <a:ext cx="720437" cy="72043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0EA2D17A-D7A5-FF36-2FC8-D60CB11AAD0E}"/>
              </a:ext>
            </a:extLst>
          </p:cNvPr>
          <p:cNvCxnSpPr>
            <a:cxnSpLocks/>
          </p:cNvCxnSpPr>
          <p:nvPr/>
        </p:nvCxnSpPr>
        <p:spPr>
          <a:xfrm flipH="1" flipV="1">
            <a:off x="3029527" y="4516581"/>
            <a:ext cx="731980" cy="72043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660E06A9-73D1-6214-7FFC-2B459EED0DB4}"/>
              </a:ext>
            </a:extLst>
          </p:cNvPr>
          <p:cNvSpPr txBox="1"/>
          <p:nvPr/>
        </p:nvSpPr>
        <p:spPr>
          <a:xfrm>
            <a:off x="550778" y="5237018"/>
            <a:ext cx="2294021" cy="923330"/>
          </a:xfrm>
          <a:prstGeom prst="rect">
            <a:avLst/>
          </a:prstGeom>
          <a:noFill/>
        </p:spPr>
        <p:txBody>
          <a:bodyPr wrap="square" rtlCol="0">
            <a:spAutoFit/>
          </a:bodyPr>
          <a:lstStyle/>
          <a:p>
            <a:r>
              <a:rPr lang="en-US" dirty="0"/>
              <a:t>Indicates the position of the first character to be extracted</a:t>
            </a:r>
          </a:p>
        </p:txBody>
      </p:sp>
      <p:sp>
        <p:nvSpPr>
          <p:cNvPr id="12" name="TextBox 11">
            <a:extLst>
              <a:ext uri="{FF2B5EF4-FFF2-40B4-BE49-F238E27FC236}">
                <a16:creationId xmlns:a16="http://schemas.microsoft.com/office/drawing/2014/main" id="{EAE499CF-C584-9820-5347-0BFD8BDEF2B0}"/>
              </a:ext>
            </a:extLst>
          </p:cNvPr>
          <p:cNvSpPr txBox="1"/>
          <p:nvPr/>
        </p:nvSpPr>
        <p:spPr>
          <a:xfrm>
            <a:off x="3613726" y="5279397"/>
            <a:ext cx="3698072" cy="923330"/>
          </a:xfrm>
          <a:prstGeom prst="rect">
            <a:avLst/>
          </a:prstGeom>
          <a:noFill/>
        </p:spPr>
        <p:txBody>
          <a:bodyPr wrap="square" rtlCol="0">
            <a:spAutoFit/>
          </a:bodyPr>
          <a:lstStyle/>
          <a:p>
            <a:r>
              <a:rPr lang="en-US" dirty="0"/>
              <a:t>Indicates where the slice ends. </a:t>
            </a:r>
            <a:r>
              <a:rPr lang="en-US" b="1" dirty="0"/>
              <a:t>This character will not be included in the slice</a:t>
            </a:r>
            <a:endParaRPr lang="en-US" dirty="0"/>
          </a:p>
        </p:txBody>
      </p:sp>
      <p:sp>
        <p:nvSpPr>
          <p:cNvPr id="8" name="Footer Placeholder 7">
            <a:extLst>
              <a:ext uri="{FF2B5EF4-FFF2-40B4-BE49-F238E27FC236}">
                <a16:creationId xmlns:a16="http://schemas.microsoft.com/office/drawing/2014/main" id="{E863D1AB-A944-4DFE-BE45-4CDF0EBC6E52}"/>
              </a:ext>
            </a:extLst>
          </p:cNvPr>
          <p:cNvSpPr>
            <a:spLocks noGrp="1"/>
          </p:cNvSpPr>
          <p:nvPr>
            <p:ph type="ftr" sz="quarter" idx="11"/>
          </p:nvPr>
        </p:nvSpPr>
        <p:spPr/>
        <p:txBody>
          <a:bodyPr/>
          <a:lstStyle/>
          <a:p>
            <a:r>
              <a:rPr lang="en-US"/>
              <a:t>Nasrin Akter</a:t>
            </a:r>
          </a:p>
        </p:txBody>
      </p:sp>
      <p:sp>
        <p:nvSpPr>
          <p:cNvPr id="10" name="Date Placeholder 9">
            <a:extLst>
              <a:ext uri="{FF2B5EF4-FFF2-40B4-BE49-F238E27FC236}">
                <a16:creationId xmlns:a16="http://schemas.microsoft.com/office/drawing/2014/main" id="{515A975A-BBBB-47EE-0362-94D19ABD3C0A}"/>
              </a:ext>
            </a:extLst>
          </p:cNvPr>
          <p:cNvSpPr>
            <a:spLocks noGrp="1"/>
          </p:cNvSpPr>
          <p:nvPr>
            <p:ph type="dt" sz="half" idx="10"/>
          </p:nvPr>
        </p:nvSpPr>
        <p:spPr/>
        <p:txBody>
          <a:bodyPr/>
          <a:lstStyle/>
          <a:p>
            <a:fld id="{0EB145AF-59E7-4164-9FA7-FC7B7BE81BF2}" type="datetime1">
              <a:rPr lang="en-US" smtClean="0"/>
              <a:t>7/14/2023</a:t>
            </a:fld>
            <a:endParaRPr lang="en-US"/>
          </a:p>
        </p:txBody>
      </p:sp>
      <p:sp>
        <p:nvSpPr>
          <p:cNvPr id="13" name="Slide Number Placeholder 12">
            <a:extLst>
              <a:ext uri="{FF2B5EF4-FFF2-40B4-BE49-F238E27FC236}">
                <a16:creationId xmlns:a16="http://schemas.microsoft.com/office/drawing/2014/main" id="{7FB463EC-435D-6B18-9605-44569F866A37}"/>
              </a:ext>
            </a:extLst>
          </p:cNvPr>
          <p:cNvSpPr>
            <a:spLocks noGrp="1"/>
          </p:cNvSpPr>
          <p:nvPr>
            <p:ph type="sldNum" sz="quarter" idx="12"/>
          </p:nvPr>
        </p:nvSpPr>
        <p:spPr/>
        <p:txBody>
          <a:bodyPr/>
          <a:lstStyle/>
          <a:p>
            <a:fld id="{5705F9E9-D8A3-42F1-8BB5-75D76391D328}" type="slidenum">
              <a:rPr lang="en-US" smtClean="0"/>
              <a:t>52</a:t>
            </a:fld>
            <a:endParaRPr lang="en-US"/>
          </a:p>
        </p:txBody>
      </p:sp>
    </p:spTree>
    <p:extLst>
      <p:ext uri="{BB962C8B-B14F-4D97-AF65-F5344CB8AC3E}">
        <p14:creationId xmlns:p14="http://schemas.microsoft.com/office/powerpoint/2010/main" val="3244836982"/>
      </p:ext>
    </p:extLst>
  </p:cSld>
  <p:clrMapOvr>
    <a:masterClrMapping/>
  </p:clrMapOvr>
  <p:extLst>
    <p:ext uri="{6950BFC3-D8DA-4A85-94F7-54DA5524770B}">
      <p188:commentRel xmlns:p188="http://schemas.microsoft.com/office/powerpoint/2018/8/main" r:id="rId2"/>
    </p:ext>
  </p:extLs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899E79-B1AF-E944-B3D0-703BCDF4DB6E}"/>
              </a:ext>
            </a:extLst>
          </p:cNvPr>
          <p:cNvSpPr>
            <a:spLocks noGrp="1"/>
          </p:cNvSpPr>
          <p:nvPr>
            <p:ph type="title" idx="4294967295"/>
          </p:nvPr>
        </p:nvSpPr>
        <p:spPr>
          <a:xfrm>
            <a:off x="838200" y="365125"/>
            <a:ext cx="10515600" cy="1325563"/>
          </a:xfrm>
        </p:spPr>
        <p:txBody>
          <a:bodyPr vert="horz" lIns="91440" tIns="45720" rIns="91440" bIns="45720" rtlCol="0" anchor="ctr">
            <a:normAutofit/>
          </a:bodyPr>
          <a:lstStyle/>
          <a:p>
            <a:r>
              <a:rPr lang="en-US" sz="4267" b="1" dirty="0">
                <a:solidFill>
                  <a:schemeClr val="dk2"/>
                </a:solidFill>
                <a:latin typeface="Helvetica Neue"/>
              </a:rPr>
              <a:t>String Concatenation</a:t>
            </a:r>
          </a:p>
        </p:txBody>
      </p:sp>
      <p:sp>
        <p:nvSpPr>
          <p:cNvPr id="3" name="Content Placeholder 2">
            <a:extLst>
              <a:ext uri="{FF2B5EF4-FFF2-40B4-BE49-F238E27FC236}">
                <a16:creationId xmlns:a16="http://schemas.microsoft.com/office/drawing/2014/main" id="{DAC36A4B-1CC0-3418-4DF5-D1442761B810}"/>
              </a:ext>
            </a:extLst>
          </p:cNvPr>
          <p:cNvSpPr>
            <a:spLocks noGrp="1"/>
          </p:cNvSpPr>
          <p:nvPr>
            <p:ph idx="4294967295"/>
          </p:nvPr>
        </p:nvSpPr>
        <p:spPr>
          <a:xfrm>
            <a:off x="838200" y="1825625"/>
            <a:ext cx="10515600" cy="4667250"/>
          </a:xfrm>
        </p:spPr>
        <p:txBody>
          <a:bodyPr>
            <a:normAutofit/>
          </a:bodyPr>
          <a:lstStyle/>
          <a:p>
            <a:r>
              <a:rPr lang="en-US" dirty="0"/>
              <a:t>String concatenation puts two or more strings together</a:t>
            </a:r>
          </a:p>
          <a:p>
            <a:endParaRPr lang="en-US" dirty="0"/>
          </a:p>
          <a:p>
            <a:endParaRPr lang="en-US" dirty="0"/>
          </a:p>
          <a:p>
            <a:endParaRPr lang="en-US" dirty="0"/>
          </a:p>
          <a:p>
            <a:endParaRPr lang="en-US" dirty="0"/>
          </a:p>
          <a:p>
            <a:endParaRPr lang="en-US" dirty="0"/>
          </a:p>
          <a:p>
            <a:endParaRPr lang="en-US" dirty="0"/>
          </a:p>
          <a:p>
            <a:r>
              <a:rPr lang="en-US" dirty="0"/>
              <a:t>Can be combined with the input( ) function to create personalized strings</a:t>
            </a:r>
          </a:p>
        </p:txBody>
      </p:sp>
      <p:pic>
        <p:nvPicPr>
          <p:cNvPr id="5" name="Picture 4" descr="A picture containing chart&#10;&#10;Description automatically generated">
            <a:extLst>
              <a:ext uri="{FF2B5EF4-FFF2-40B4-BE49-F238E27FC236}">
                <a16:creationId xmlns:a16="http://schemas.microsoft.com/office/drawing/2014/main" id="{6847167B-E657-3759-9CA0-9BC0494D8F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28825" y="2887373"/>
            <a:ext cx="3019414" cy="1516417"/>
          </a:xfrm>
          <a:prstGeom prst="rect">
            <a:avLst/>
          </a:prstGeom>
        </p:spPr>
      </p:pic>
      <p:pic>
        <p:nvPicPr>
          <p:cNvPr id="7" name="Picture 6" descr="A picture containing diagram&#10;&#10;Description automatically generated">
            <a:extLst>
              <a:ext uri="{FF2B5EF4-FFF2-40B4-BE49-F238E27FC236}">
                <a16:creationId xmlns:a16="http://schemas.microsoft.com/office/drawing/2014/main" id="{395A0744-131B-1B65-3348-56AFA4D28B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28508" y="2887373"/>
            <a:ext cx="2634667" cy="1437090"/>
          </a:xfrm>
          <a:prstGeom prst="rect">
            <a:avLst/>
          </a:prstGeom>
        </p:spPr>
      </p:pic>
      <p:sp>
        <p:nvSpPr>
          <p:cNvPr id="9" name="Footer Placeholder 8">
            <a:extLst>
              <a:ext uri="{FF2B5EF4-FFF2-40B4-BE49-F238E27FC236}">
                <a16:creationId xmlns:a16="http://schemas.microsoft.com/office/drawing/2014/main" id="{9AF1430F-7081-1474-F91A-0ECD2EC69963}"/>
              </a:ext>
            </a:extLst>
          </p:cNvPr>
          <p:cNvSpPr>
            <a:spLocks noGrp="1"/>
          </p:cNvSpPr>
          <p:nvPr>
            <p:ph type="ftr" sz="quarter" idx="11"/>
          </p:nvPr>
        </p:nvSpPr>
        <p:spPr/>
        <p:txBody>
          <a:bodyPr/>
          <a:lstStyle/>
          <a:p>
            <a:r>
              <a:rPr lang="en-US"/>
              <a:t>Nasrin Akter</a:t>
            </a:r>
          </a:p>
        </p:txBody>
      </p:sp>
      <p:sp>
        <p:nvSpPr>
          <p:cNvPr id="10" name="Date Placeholder 9">
            <a:extLst>
              <a:ext uri="{FF2B5EF4-FFF2-40B4-BE49-F238E27FC236}">
                <a16:creationId xmlns:a16="http://schemas.microsoft.com/office/drawing/2014/main" id="{6E68F788-6317-151B-9C3F-04DF0A0855A2}"/>
              </a:ext>
            </a:extLst>
          </p:cNvPr>
          <p:cNvSpPr>
            <a:spLocks noGrp="1"/>
          </p:cNvSpPr>
          <p:nvPr>
            <p:ph type="dt" sz="half" idx="10"/>
          </p:nvPr>
        </p:nvSpPr>
        <p:spPr/>
        <p:txBody>
          <a:bodyPr/>
          <a:lstStyle/>
          <a:p>
            <a:fld id="{6D898D94-0A48-426B-BDB9-3B2D08C06588}" type="datetime1">
              <a:rPr lang="en-US" smtClean="0"/>
              <a:t>7/14/2023</a:t>
            </a:fld>
            <a:endParaRPr lang="en-US"/>
          </a:p>
        </p:txBody>
      </p:sp>
      <p:sp>
        <p:nvSpPr>
          <p:cNvPr id="11" name="Slide Number Placeholder 10">
            <a:extLst>
              <a:ext uri="{FF2B5EF4-FFF2-40B4-BE49-F238E27FC236}">
                <a16:creationId xmlns:a16="http://schemas.microsoft.com/office/drawing/2014/main" id="{C11437AD-9030-9453-C810-2C6F278190B1}"/>
              </a:ext>
            </a:extLst>
          </p:cNvPr>
          <p:cNvSpPr>
            <a:spLocks noGrp="1"/>
          </p:cNvSpPr>
          <p:nvPr>
            <p:ph type="sldNum" sz="quarter" idx="12"/>
          </p:nvPr>
        </p:nvSpPr>
        <p:spPr/>
        <p:txBody>
          <a:bodyPr/>
          <a:lstStyle/>
          <a:p>
            <a:fld id="{5705F9E9-D8A3-42F1-8BB5-75D76391D328}" type="slidenum">
              <a:rPr lang="en-US" smtClean="0"/>
              <a:t>53</a:t>
            </a:fld>
            <a:endParaRPr lang="en-US"/>
          </a:p>
        </p:txBody>
      </p:sp>
    </p:spTree>
    <p:extLst>
      <p:ext uri="{BB962C8B-B14F-4D97-AF65-F5344CB8AC3E}">
        <p14:creationId xmlns:p14="http://schemas.microsoft.com/office/powerpoint/2010/main" val="201666730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95152-A504-DA1B-FEF4-1ACB139C9A5B}"/>
              </a:ext>
            </a:extLst>
          </p:cNvPr>
          <p:cNvSpPr>
            <a:spLocks noGrp="1"/>
          </p:cNvSpPr>
          <p:nvPr>
            <p:ph type="title" idx="4294967295"/>
          </p:nvPr>
        </p:nvSpPr>
        <p:spPr>
          <a:xfrm>
            <a:off x="838200" y="365125"/>
            <a:ext cx="10515600" cy="1325563"/>
          </a:xfrm>
        </p:spPr>
        <p:txBody>
          <a:bodyPr vert="horz" lIns="91440" tIns="45720" rIns="91440" bIns="45720" rtlCol="0" anchor="ctr">
            <a:normAutofit/>
          </a:bodyPr>
          <a:lstStyle/>
          <a:p>
            <a:r>
              <a:rPr lang="en-US" sz="4267" b="1" dirty="0">
                <a:solidFill>
                  <a:schemeClr val="dk2"/>
                </a:solidFill>
                <a:latin typeface="Helvetica Neue"/>
              </a:rPr>
              <a:t>String Functions</a:t>
            </a:r>
          </a:p>
        </p:txBody>
      </p:sp>
      <p:sp>
        <p:nvSpPr>
          <p:cNvPr id="3" name="Content Placeholder 2">
            <a:extLst>
              <a:ext uri="{FF2B5EF4-FFF2-40B4-BE49-F238E27FC236}">
                <a16:creationId xmlns:a16="http://schemas.microsoft.com/office/drawing/2014/main" id="{9141F164-E44B-E15D-C31B-469DF02E881F}"/>
              </a:ext>
            </a:extLst>
          </p:cNvPr>
          <p:cNvSpPr>
            <a:spLocks noGrp="1"/>
          </p:cNvSpPr>
          <p:nvPr>
            <p:ph idx="4294967295"/>
          </p:nvPr>
        </p:nvSpPr>
        <p:spPr>
          <a:xfrm>
            <a:off x="838200" y="1825625"/>
            <a:ext cx="10515600" cy="4351338"/>
          </a:xfrm>
        </p:spPr>
        <p:txBody>
          <a:bodyPr/>
          <a:lstStyle/>
          <a:p>
            <a:r>
              <a:rPr lang="en-US" dirty="0"/>
              <a:t>A function is a piece of code written to carry out a specified task and is called by a name.</a:t>
            </a:r>
          </a:p>
          <a:p>
            <a:r>
              <a:rPr lang="en-US" dirty="0"/>
              <a:t>The following are </a:t>
            </a:r>
            <a:r>
              <a:rPr lang="en-US" b="1" dirty="0"/>
              <a:t>built-in functions: </a:t>
            </a:r>
            <a:r>
              <a:rPr lang="en-US" dirty="0"/>
              <a:t>print( ); input( ); </a:t>
            </a:r>
            <a:r>
              <a:rPr lang="en-US" dirty="0" err="1"/>
              <a:t>len</a:t>
            </a:r>
            <a:r>
              <a:rPr lang="en-US" dirty="0"/>
              <a:t>( )</a:t>
            </a:r>
          </a:p>
          <a:p>
            <a:r>
              <a:rPr lang="en-US" dirty="0" err="1"/>
              <a:t>len</a:t>
            </a:r>
            <a:r>
              <a:rPr lang="en-US" dirty="0"/>
              <a:t>( ) returns the length of a string:</a:t>
            </a:r>
          </a:p>
          <a:p>
            <a:pPr marL="457200" lvl="1" indent="0">
              <a:buNone/>
            </a:pPr>
            <a:r>
              <a:rPr lang="en-US" sz="2400" dirty="0" err="1"/>
              <a:t>dna_seq</a:t>
            </a:r>
            <a:r>
              <a:rPr lang="en-US" sz="2400" dirty="0"/>
              <a:t> = “ANTGCTG” </a:t>
            </a:r>
          </a:p>
          <a:p>
            <a:pPr marL="457200" lvl="1" indent="0">
              <a:buNone/>
            </a:pPr>
            <a:r>
              <a:rPr lang="en-US" dirty="0" err="1"/>
              <a:t>len</a:t>
            </a:r>
            <a:r>
              <a:rPr lang="en-US" dirty="0"/>
              <a:t>(</a:t>
            </a:r>
            <a:r>
              <a:rPr lang="en-US" dirty="0" err="1"/>
              <a:t>dna_seq</a:t>
            </a:r>
            <a:r>
              <a:rPr lang="en-US" dirty="0"/>
              <a:t>) </a:t>
            </a:r>
          </a:p>
          <a:p>
            <a:pPr marL="457200" lvl="1" indent="0">
              <a:buNone/>
            </a:pPr>
            <a:endParaRPr lang="en-US" dirty="0"/>
          </a:p>
          <a:p>
            <a:pPr marL="457200" lvl="1" indent="0">
              <a:buNone/>
            </a:pPr>
            <a:r>
              <a:rPr lang="en-US" dirty="0"/>
              <a:t>* Note: using the </a:t>
            </a:r>
            <a:r>
              <a:rPr lang="en-US" dirty="0" err="1"/>
              <a:t>len</a:t>
            </a:r>
            <a:r>
              <a:rPr lang="en-US" dirty="0"/>
              <a:t>( ) function in batch mode will not return a value without adding a print( ) statement</a:t>
            </a:r>
          </a:p>
        </p:txBody>
      </p:sp>
      <p:sp>
        <p:nvSpPr>
          <p:cNvPr id="7" name="Footer Placeholder 6">
            <a:extLst>
              <a:ext uri="{FF2B5EF4-FFF2-40B4-BE49-F238E27FC236}">
                <a16:creationId xmlns:a16="http://schemas.microsoft.com/office/drawing/2014/main" id="{DA8295C8-4F8A-D250-DDDC-23A9AA57FEC2}"/>
              </a:ext>
            </a:extLst>
          </p:cNvPr>
          <p:cNvSpPr>
            <a:spLocks noGrp="1"/>
          </p:cNvSpPr>
          <p:nvPr>
            <p:ph type="ftr" sz="quarter" idx="11"/>
          </p:nvPr>
        </p:nvSpPr>
        <p:spPr/>
        <p:txBody>
          <a:bodyPr/>
          <a:lstStyle/>
          <a:p>
            <a:r>
              <a:rPr lang="en-US"/>
              <a:t>Nasrin Akter</a:t>
            </a:r>
          </a:p>
        </p:txBody>
      </p:sp>
      <p:sp>
        <p:nvSpPr>
          <p:cNvPr id="8" name="Date Placeholder 7">
            <a:extLst>
              <a:ext uri="{FF2B5EF4-FFF2-40B4-BE49-F238E27FC236}">
                <a16:creationId xmlns:a16="http://schemas.microsoft.com/office/drawing/2014/main" id="{F87C2CA9-1D85-A7C9-09F4-7713EAED810B}"/>
              </a:ext>
            </a:extLst>
          </p:cNvPr>
          <p:cNvSpPr>
            <a:spLocks noGrp="1"/>
          </p:cNvSpPr>
          <p:nvPr>
            <p:ph type="dt" sz="half" idx="10"/>
          </p:nvPr>
        </p:nvSpPr>
        <p:spPr/>
        <p:txBody>
          <a:bodyPr/>
          <a:lstStyle/>
          <a:p>
            <a:fld id="{8F51F907-8898-43EA-8929-5B9479FFAD74}" type="datetime1">
              <a:rPr lang="en-US" smtClean="0"/>
              <a:t>7/14/2023</a:t>
            </a:fld>
            <a:endParaRPr lang="en-US"/>
          </a:p>
        </p:txBody>
      </p:sp>
      <p:sp>
        <p:nvSpPr>
          <p:cNvPr id="9" name="Slide Number Placeholder 8">
            <a:extLst>
              <a:ext uri="{FF2B5EF4-FFF2-40B4-BE49-F238E27FC236}">
                <a16:creationId xmlns:a16="http://schemas.microsoft.com/office/drawing/2014/main" id="{649CCEF8-D4EB-9A8C-932D-A6BCDD576866}"/>
              </a:ext>
            </a:extLst>
          </p:cNvPr>
          <p:cNvSpPr>
            <a:spLocks noGrp="1"/>
          </p:cNvSpPr>
          <p:nvPr>
            <p:ph type="sldNum" sz="quarter" idx="12"/>
          </p:nvPr>
        </p:nvSpPr>
        <p:spPr/>
        <p:txBody>
          <a:bodyPr/>
          <a:lstStyle/>
          <a:p>
            <a:fld id="{5705F9E9-D8A3-42F1-8BB5-75D76391D328}" type="slidenum">
              <a:rPr lang="en-US" smtClean="0"/>
              <a:t>54</a:t>
            </a:fld>
            <a:endParaRPr lang="en-US"/>
          </a:p>
        </p:txBody>
      </p:sp>
    </p:spTree>
    <p:extLst>
      <p:ext uri="{BB962C8B-B14F-4D97-AF65-F5344CB8AC3E}">
        <p14:creationId xmlns:p14="http://schemas.microsoft.com/office/powerpoint/2010/main" val="608631060"/>
      </p:ext>
    </p:extLst>
  </p:cSld>
  <p:clrMapOvr>
    <a:masterClrMapping/>
  </p:clrMapOvr>
  <p:extLst>
    <p:ext uri="{6950BFC3-D8DA-4A85-94F7-54DA5524770B}">
      <p188:commentRel xmlns:p188="http://schemas.microsoft.com/office/powerpoint/2018/8/main" r:id="rId2"/>
    </p:ext>
  </p:extLs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3DC8D6-E4C4-4415-84B6-52ABBDCA0D19}"/>
              </a:ext>
            </a:extLst>
          </p:cNvPr>
          <p:cNvSpPr>
            <a:spLocks noGrp="1"/>
          </p:cNvSpPr>
          <p:nvPr>
            <p:ph type="title" idx="4294967295"/>
          </p:nvPr>
        </p:nvSpPr>
        <p:spPr>
          <a:xfrm>
            <a:off x="838200" y="365125"/>
            <a:ext cx="10515600" cy="1325563"/>
          </a:xfrm>
        </p:spPr>
        <p:txBody>
          <a:bodyPr vert="horz" lIns="91440" tIns="45720" rIns="91440" bIns="45720" rtlCol="0" anchor="ctr">
            <a:normAutofit/>
          </a:bodyPr>
          <a:lstStyle/>
          <a:p>
            <a:r>
              <a:rPr lang="en-US" sz="4267" b="1" dirty="0">
                <a:solidFill>
                  <a:schemeClr val="dk2"/>
                </a:solidFill>
                <a:latin typeface="Helvetica Neue"/>
              </a:rPr>
              <a:t>String Methods</a:t>
            </a:r>
          </a:p>
        </p:txBody>
      </p:sp>
      <p:sp>
        <p:nvSpPr>
          <p:cNvPr id="7" name="TextBox 6">
            <a:extLst>
              <a:ext uri="{FF2B5EF4-FFF2-40B4-BE49-F238E27FC236}">
                <a16:creationId xmlns:a16="http://schemas.microsoft.com/office/drawing/2014/main" id="{C1B37E8F-8C46-1129-FA67-0D9B884BD2A4}"/>
              </a:ext>
            </a:extLst>
          </p:cNvPr>
          <p:cNvSpPr txBox="1"/>
          <p:nvPr/>
        </p:nvSpPr>
        <p:spPr>
          <a:xfrm>
            <a:off x="952500" y="1394474"/>
            <a:ext cx="5143500" cy="4801314"/>
          </a:xfrm>
          <a:prstGeom prst="rect">
            <a:avLst/>
          </a:prstGeom>
          <a:noFill/>
        </p:spPr>
        <p:txBody>
          <a:bodyPr wrap="square">
            <a:spAutoFit/>
          </a:bodyPr>
          <a:lstStyle/>
          <a:p>
            <a:r>
              <a:rPr lang="en-US" b="1" dirty="0"/>
              <a:t>1) </a:t>
            </a:r>
            <a:r>
              <a:rPr lang="en-US" b="1" dirty="0" err="1"/>
              <a:t>len</a:t>
            </a:r>
            <a:r>
              <a:rPr lang="en-US" b="1" dirty="0"/>
              <a:t>(): Returns the length of the string.</a:t>
            </a:r>
          </a:p>
          <a:p>
            <a:r>
              <a:rPr lang="en-US" dirty="0" err="1"/>
              <a:t>dna_seq</a:t>
            </a:r>
            <a:r>
              <a:rPr lang="en-US" dirty="0"/>
              <a:t> = "ANTGCTG"</a:t>
            </a:r>
          </a:p>
          <a:p>
            <a:r>
              <a:rPr lang="en-US" dirty="0"/>
              <a:t>length = </a:t>
            </a:r>
            <a:r>
              <a:rPr lang="en-US" dirty="0" err="1"/>
              <a:t>len</a:t>
            </a:r>
            <a:r>
              <a:rPr lang="en-US" dirty="0"/>
              <a:t>(</a:t>
            </a:r>
            <a:r>
              <a:rPr lang="en-US" dirty="0" err="1"/>
              <a:t>dna_seq</a:t>
            </a:r>
            <a:r>
              <a:rPr lang="en-US" dirty="0"/>
              <a:t>)</a:t>
            </a:r>
          </a:p>
          <a:p>
            <a:r>
              <a:rPr lang="en-US" dirty="0"/>
              <a:t>print(length)  # Output: 7</a:t>
            </a:r>
          </a:p>
          <a:p>
            <a:endParaRPr lang="en-US" dirty="0"/>
          </a:p>
          <a:p>
            <a:r>
              <a:rPr lang="en-US" b="1" dirty="0"/>
              <a:t>2) lower(): Converts the string to lowercase.</a:t>
            </a:r>
          </a:p>
          <a:p>
            <a:r>
              <a:rPr lang="en-US" dirty="0" err="1"/>
              <a:t>lower_seq</a:t>
            </a:r>
            <a:r>
              <a:rPr lang="en-US" dirty="0"/>
              <a:t> = </a:t>
            </a:r>
            <a:r>
              <a:rPr lang="en-US" dirty="0" err="1"/>
              <a:t>dna_seq.lower</a:t>
            </a:r>
            <a:r>
              <a:rPr lang="en-US" dirty="0"/>
              <a:t>()</a:t>
            </a:r>
          </a:p>
          <a:p>
            <a:r>
              <a:rPr lang="en-US" dirty="0"/>
              <a:t>print(</a:t>
            </a:r>
            <a:r>
              <a:rPr lang="en-US" dirty="0" err="1"/>
              <a:t>lower_seq</a:t>
            </a:r>
            <a:r>
              <a:rPr lang="en-US" dirty="0"/>
              <a:t>)  # Output: </a:t>
            </a:r>
            <a:r>
              <a:rPr lang="en-US" dirty="0" err="1"/>
              <a:t>antgctg</a:t>
            </a:r>
            <a:endParaRPr lang="en-US" dirty="0"/>
          </a:p>
          <a:p>
            <a:endParaRPr lang="en-US" b="1" dirty="0"/>
          </a:p>
          <a:p>
            <a:r>
              <a:rPr lang="en-US" b="1" dirty="0"/>
              <a:t>3) upper(): Converts the string to uppercase.</a:t>
            </a:r>
          </a:p>
          <a:p>
            <a:r>
              <a:rPr lang="en-US" dirty="0" err="1"/>
              <a:t>upper_seq</a:t>
            </a:r>
            <a:r>
              <a:rPr lang="en-US" dirty="0"/>
              <a:t> = </a:t>
            </a:r>
            <a:r>
              <a:rPr lang="en-US" dirty="0" err="1"/>
              <a:t>dna_seq.upper</a:t>
            </a:r>
            <a:r>
              <a:rPr lang="en-US" dirty="0"/>
              <a:t>()</a:t>
            </a:r>
          </a:p>
          <a:p>
            <a:r>
              <a:rPr lang="en-US" dirty="0"/>
              <a:t>print(</a:t>
            </a:r>
            <a:r>
              <a:rPr lang="en-US" dirty="0" err="1"/>
              <a:t>upper_seq</a:t>
            </a:r>
            <a:r>
              <a:rPr lang="en-US" dirty="0"/>
              <a:t>)  # Output: ANTGCTG</a:t>
            </a:r>
          </a:p>
          <a:p>
            <a:endParaRPr lang="en-US" dirty="0"/>
          </a:p>
          <a:p>
            <a:r>
              <a:rPr lang="en-US" b="1" dirty="0"/>
              <a:t>4) strip(): Removes leading and trailing whitespace from the string.</a:t>
            </a:r>
          </a:p>
          <a:p>
            <a:r>
              <a:rPr lang="en-US" dirty="0" err="1"/>
              <a:t>stripped_seq</a:t>
            </a:r>
            <a:r>
              <a:rPr lang="en-US" dirty="0"/>
              <a:t> = </a:t>
            </a:r>
            <a:r>
              <a:rPr lang="en-US" dirty="0" err="1"/>
              <a:t>dna_seq.strip</a:t>
            </a:r>
            <a:r>
              <a:rPr lang="en-US" dirty="0"/>
              <a:t>()</a:t>
            </a:r>
          </a:p>
          <a:p>
            <a:r>
              <a:rPr lang="en-US" dirty="0"/>
              <a:t>print(</a:t>
            </a:r>
            <a:r>
              <a:rPr lang="en-US" dirty="0" err="1"/>
              <a:t>stripped_seq</a:t>
            </a:r>
            <a:r>
              <a:rPr lang="en-US" dirty="0"/>
              <a:t>)  # Output: ANTGCTG</a:t>
            </a:r>
            <a:endParaRPr lang="en-US" b="1" dirty="0"/>
          </a:p>
        </p:txBody>
      </p:sp>
      <p:sp>
        <p:nvSpPr>
          <p:cNvPr id="9" name="TextBox 8">
            <a:extLst>
              <a:ext uri="{FF2B5EF4-FFF2-40B4-BE49-F238E27FC236}">
                <a16:creationId xmlns:a16="http://schemas.microsoft.com/office/drawing/2014/main" id="{095DF36D-0CB6-9234-F3FA-06D9CC985349}"/>
              </a:ext>
            </a:extLst>
          </p:cNvPr>
          <p:cNvSpPr txBox="1"/>
          <p:nvPr/>
        </p:nvSpPr>
        <p:spPr>
          <a:xfrm>
            <a:off x="6451780" y="1183600"/>
            <a:ext cx="5143500" cy="5355312"/>
          </a:xfrm>
          <a:prstGeom prst="rect">
            <a:avLst/>
          </a:prstGeom>
          <a:noFill/>
        </p:spPr>
        <p:txBody>
          <a:bodyPr wrap="square">
            <a:spAutoFit/>
          </a:bodyPr>
          <a:lstStyle/>
          <a:p>
            <a:r>
              <a:rPr lang="en-US" b="1" dirty="0"/>
              <a:t>5) split(): Splits the string into a list of substrings based on a delimiter.</a:t>
            </a:r>
          </a:p>
          <a:p>
            <a:r>
              <a:rPr lang="en-US" dirty="0" err="1"/>
              <a:t>split_list</a:t>
            </a:r>
            <a:r>
              <a:rPr lang="en-US" dirty="0"/>
              <a:t> = </a:t>
            </a:r>
            <a:r>
              <a:rPr lang="en-US" dirty="0" err="1"/>
              <a:t>dna_seq.split</a:t>
            </a:r>
            <a:r>
              <a:rPr lang="en-US" dirty="0"/>
              <a:t>("T")</a:t>
            </a:r>
          </a:p>
          <a:p>
            <a:r>
              <a:rPr lang="en-US" dirty="0"/>
              <a:t>print(</a:t>
            </a:r>
            <a:r>
              <a:rPr lang="en-US" dirty="0" err="1"/>
              <a:t>split_list</a:t>
            </a:r>
            <a:r>
              <a:rPr lang="en-US" dirty="0"/>
              <a:t>)  # Output: ['AN', ‘GC’,’G’]</a:t>
            </a:r>
          </a:p>
          <a:p>
            <a:endParaRPr lang="en-US" dirty="0"/>
          </a:p>
          <a:p>
            <a:r>
              <a:rPr lang="en-US" b="1" dirty="0"/>
              <a:t>6) replace(): Replaces occurrences of a specified substring with another substring.</a:t>
            </a:r>
          </a:p>
          <a:p>
            <a:r>
              <a:rPr lang="en-US" dirty="0" err="1"/>
              <a:t>new_seq</a:t>
            </a:r>
            <a:r>
              <a:rPr lang="en-US" dirty="0"/>
              <a:t> = </a:t>
            </a:r>
            <a:r>
              <a:rPr lang="en-US" dirty="0" err="1"/>
              <a:t>dna_seq.replace</a:t>
            </a:r>
            <a:r>
              <a:rPr lang="en-US" dirty="0"/>
              <a:t>("TG", "AA")</a:t>
            </a:r>
          </a:p>
          <a:p>
            <a:r>
              <a:rPr lang="en-US" dirty="0"/>
              <a:t>print(</a:t>
            </a:r>
            <a:r>
              <a:rPr lang="en-US" dirty="0" err="1"/>
              <a:t>new_seq</a:t>
            </a:r>
            <a:r>
              <a:rPr lang="en-US" dirty="0"/>
              <a:t>)  # Output: ANAACAA</a:t>
            </a:r>
          </a:p>
          <a:p>
            <a:endParaRPr lang="en-US" b="1" dirty="0"/>
          </a:p>
          <a:p>
            <a:r>
              <a:rPr lang="en-US" b="1" dirty="0"/>
              <a:t>7) </a:t>
            </a:r>
            <a:r>
              <a:rPr lang="en-US" b="1" dirty="0" err="1"/>
              <a:t>startswith</a:t>
            </a:r>
            <a:r>
              <a:rPr lang="en-US" b="1" dirty="0"/>
              <a:t>(): Checks if the string starts with a specified substring.</a:t>
            </a:r>
          </a:p>
          <a:p>
            <a:r>
              <a:rPr lang="en-US" dirty="0" err="1"/>
              <a:t>starts_with_AN</a:t>
            </a:r>
            <a:r>
              <a:rPr lang="en-US" dirty="0"/>
              <a:t> = </a:t>
            </a:r>
            <a:r>
              <a:rPr lang="en-US" dirty="0" err="1"/>
              <a:t>dna_seq.startswith</a:t>
            </a:r>
            <a:r>
              <a:rPr lang="en-US" dirty="0"/>
              <a:t>("AN")</a:t>
            </a:r>
          </a:p>
          <a:p>
            <a:r>
              <a:rPr lang="en-US" dirty="0"/>
              <a:t>print(</a:t>
            </a:r>
            <a:r>
              <a:rPr lang="en-US" dirty="0" err="1"/>
              <a:t>starts_with_AN</a:t>
            </a:r>
            <a:r>
              <a:rPr lang="en-US" dirty="0"/>
              <a:t>)  # Output: True</a:t>
            </a:r>
          </a:p>
          <a:p>
            <a:endParaRPr lang="en-US" dirty="0"/>
          </a:p>
          <a:p>
            <a:r>
              <a:rPr lang="en-US" b="1" dirty="0"/>
              <a:t>8) </a:t>
            </a:r>
            <a:r>
              <a:rPr lang="en-US" b="1" dirty="0" err="1"/>
              <a:t>endswith</a:t>
            </a:r>
            <a:r>
              <a:rPr lang="en-US" b="1" dirty="0"/>
              <a:t>(): Checks if the string ends with a specified substring.</a:t>
            </a:r>
          </a:p>
          <a:p>
            <a:r>
              <a:rPr lang="en-US" dirty="0" err="1"/>
              <a:t>ends_with_TG</a:t>
            </a:r>
            <a:r>
              <a:rPr lang="en-US" dirty="0"/>
              <a:t> = </a:t>
            </a:r>
            <a:r>
              <a:rPr lang="en-US" dirty="0" err="1"/>
              <a:t>dna_seq.endswith</a:t>
            </a:r>
            <a:r>
              <a:rPr lang="en-US" dirty="0"/>
              <a:t>("TG")</a:t>
            </a:r>
          </a:p>
          <a:p>
            <a:r>
              <a:rPr lang="en-US" dirty="0"/>
              <a:t>print(</a:t>
            </a:r>
            <a:r>
              <a:rPr lang="en-US" dirty="0" err="1"/>
              <a:t>ends_with_TG</a:t>
            </a:r>
            <a:r>
              <a:rPr lang="en-US" dirty="0"/>
              <a:t>)  # Output: True</a:t>
            </a:r>
            <a:endParaRPr lang="en-US" b="1" dirty="0"/>
          </a:p>
        </p:txBody>
      </p:sp>
      <p:sp>
        <p:nvSpPr>
          <p:cNvPr id="6" name="Footer Placeholder 5">
            <a:extLst>
              <a:ext uri="{FF2B5EF4-FFF2-40B4-BE49-F238E27FC236}">
                <a16:creationId xmlns:a16="http://schemas.microsoft.com/office/drawing/2014/main" id="{D53F0759-42EA-AA04-7E5A-2F9531AC5C4A}"/>
              </a:ext>
            </a:extLst>
          </p:cNvPr>
          <p:cNvSpPr>
            <a:spLocks noGrp="1"/>
          </p:cNvSpPr>
          <p:nvPr>
            <p:ph type="ftr" sz="quarter" idx="11"/>
          </p:nvPr>
        </p:nvSpPr>
        <p:spPr/>
        <p:txBody>
          <a:bodyPr/>
          <a:lstStyle/>
          <a:p>
            <a:r>
              <a:rPr lang="en-US"/>
              <a:t>Nasrin Akter</a:t>
            </a:r>
          </a:p>
        </p:txBody>
      </p:sp>
      <p:sp>
        <p:nvSpPr>
          <p:cNvPr id="8" name="Date Placeholder 7">
            <a:extLst>
              <a:ext uri="{FF2B5EF4-FFF2-40B4-BE49-F238E27FC236}">
                <a16:creationId xmlns:a16="http://schemas.microsoft.com/office/drawing/2014/main" id="{BB7B230C-4D08-B7C9-8F7B-876D39BF2EE4}"/>
              </a:ext>
            </a:extLst>
          </p:cNvPr>
          <p:cNvSpPr>
            <a:spLocks noGrp="1"/>
          </p:cNvSpPr>
          <p:nvPr>
            <p:ph type="dt" sz="half" idx="10"/>
          </p:nvPr>
        </p:nvSpPr>
        <p:spPr/>
        <p:txBody>
          <a:bodyPr/>
          <a:lstStyle/>
          <a:p>
            <a:fld id="{7A497A9B-B66E-4BB1-90C2-B762FA5D8F41}" type="datetime1">
              <a:rPr lang="en-US" smtClean="0"/>
              <a:t>7/14/2023</a:t>
            </a:fld>
            <a:endParaRPr lang="en-US"/>
          </a:p>
        </p:txBody>
      </p:sp>
      <p:sp>
        <p:nvSpPr>
          <p:cNvPr id="11" name="Slide Number Placeholder 10">
            <a:extLst>
              <a:ext uri="{FF2B5EF4-FFF2-40B4-BE49-F238E27FC236}">
                <a16:creationId xmlns:a16="http://schemas.microsoft.com/office/drawing/2014/main" id="{F6DA39FD-8DAA-DCC0-BB59-6AB390E2D951}"/>
              </a:ext>
            </a:extLst>
          </p:cNvPr>
          <p:cNvSpPr>
            <a:spLocks noGrp="1"/>
          </p:cNvSpPr>
          <p:nvPr>
            <p:ph type="sldNum" sz="quarter" idx="12"/>
          </p:nvPr>
        </p:nvSpPr>
        <p:spPr/>
        <p:txBody>
          <a:bodyPr/>
          <a:lstStyle/>
          <a:p>
            <a:fld id="{5705F9E9-D8A3-42F1-8BB5-75D76391D328}" type="slidenum">
              <a:rPr lang="en-US" smtClean="0"/>
              <a:t>55</a:t>
            </a:fld>
            <a:endParaRPr lang="en-US"/>
          </a:p>
        </p:txBody>
      </p:sp>
    </p:spTree>
    <p:extLst>
      <p:ext uri="{BB962C8B-B14F-4D97-AF65-F5344CB8AC3E}">
        <p14:creationId xmlns:p14="http://schemas.microsoft.com/office/powerpoint/2010/main" val="128121573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C8AF9C-7357-C710-E471-9EC9A10BB53A}"/>
              </a:ext>
            </a:extLst>
          </p:cNvPr>
          <p:cNvSpPr>
            <a:spLocks noGrp="1"/>
          </p:cNvSpPr>
          <p:nvPr>
            <p:ph type="title" idx="4294967295"/>
          </p:nvPr>
        </p:nvSpPr>
        <p:spPr>
          <a:xfrm>
            <a:off x="838200" y="365125"/>
            <a:ext cx="10515600" cy="1325563"/>
          </a:xfrm>
        </p:spPr>
        <p:txBody>
          <a:bodyPr vert="horz" lIns="91440" tIns="45720" rIns="91440" bIns="45720" rtlCol="0" anchor="ctr">
            <a:normAutofit/>
          </a:bodyPr>
          <a:lstStyle/>
          <a:p>
            <a:r>
              <a:rPr lang="en-US" sz="4267" b="1" dirty="0">
                <a:solidFill>
                  <a:schemeClr val="dk2"/>
                </a:solidFill>
                <a:latin typeface="Helvetica Neue"/>
              </a:rPr>
              <a:t>In-Class Exercise</a:t>
            </a:r>
          </a:p>
        </p:txBody>
      </p:sp>
      <p:sp>
        <p:nvSpPr>
          <p:cNvPr id="3" name="Content Placeholder 2">
            <a:extLst>
              <a:ext uri="{FF2B5EF4-FFF2-40B4-BE49-F238E27FC236}">
                <a16:creationId xmlns:a16="http://schemas.microsoft.com/office/drawing/2014/main" id="{1E1D13ED-3D3D-40B2-AD8F-106E216645E2}"/>
              </a:ext>
            </a:extLst>
          </p:cNvPr>
          <p:cNvSpPr>
            <a:spLocks noGrp="1"/>
          </p:cNvSpPr>
          <p:nvPr>
            <p:ph idx="4294967295"/>
          </p:nvPr>
        </p:nvSpPr>
        <p:spPr>
          <a:xfrm>
            <a:off x="838200" y="1825625"/>
            <a:ext cx="10515600" cy="4351338"/>
          </a:xfrm>
        </p:spPr>
        <p:txBody>
          <a:bodyPr>
            <a:normAutofit/>
          </a:bodyPr>
          <a:lstStyle/>
          <a:p>
            <a:r>
              <a:rPr lang="en-US" dirty="0" err="1"/>
              <a:t>dnaseq</a:t>
            </a:r>
            <a:r>
              <a:rPr lang="en-US" dirty="0"/>
              <a:t> = </a:t>
            </a:r>
            <a:r>
              <a:rPr lang="en-US" dirty="0" err="1"/>
              <a:t>ATgTCtCATTcAAAGCANNNNNATGCGAGTTATGA</a:t>
            </a:r>
            <a:r>
              <a:rPr lang="en-US" dirty="0"/>
              <a:t>” </a:t>
            </a:r>
          </a:p>
          <a:p>
            <a:r>
              <a:rPr lang="en-US" dirty="0"/>
              <a:t>Write a simple Python script to: </a:t>
            </a:r>
          </a:p>
          <a:p>
            <a:pPr lvl="1"/>
            <a:r>
              <a:rPr lang="en-US" dirty="0"/>
              <a:t>Replace “N” into “G” in the variable </a:t>
            </a:r>
            <a:r>
              <a:rPr lang="en-US" dirty="0" err="1"/>
              <a:t>dnaseq</a:t>
            </a:r>
            <a:r>
              <a:rPr lang="en-US" dirty="0"/>
              <a:t>, and print the sequence</a:t>
            </a:r>
          </a:p>
          <a:p>
            <a:pPr lvl="1"/>
            <a:r>
              <a:rPr lang="en-US" dirty="0"/>
              <a:t>Capitalize all the lowercase letters in the variable </a:t>
            </a:r>
            <a:r>
              <a:rPr lang="en-US" dirty="0" err="1"/>
              <a:t>dnaseq</a:t>
            </a:r>
            <a:r>
              <a:rPr lang="en-US" dirty="0"/>
              <a:t> and print the sequence </a:t>
            </a:r>
          </a:p>
          <a:p>
            <a:pPr lvl="1"/>
            <a:r>
              <a:rPr lang="en-US" dirty="0"/>
              <a:t>Get the length of </a:t>
            </a:r>
            <a:r>
              <a:rPr lang="en-US" dirty="0" err="1"/>
              <a:t>dnaseq</a:t>
            </a:r>
            <a:r>
              <a:rPr lang="en-US" dirty="0"/>
              <a:t> and print the length</a:t>
            </a:r>
          </a:p>
          <a:p>
            <a:pPr lvl="1"/>
            <a:r>
              <a:rPr lang="en-US" dirty="0"/>
              <a:t>Calculate the number of “G” in </a:t>
            </a:r>
            <a:r>
              <a:rPr lang="en-US" dirty="0" err="1"/>
              <a:t>dnaseq</a:t>
            </a:r>
            <a:r>
              <a:rPr lang="en-US" dirty="0"/>
              <a:t> and print the number</a:t>
            </a:r>
          </a:p>
          <a:p>
            <a:r>
              <a:rPr lang="en-US" dirty="0"/>
              <a:t>Hints: </a:t>
            </a:r>
          </a:p>
          <a:p>
            <a:pPr lvl="1"/>
            <a:r>
              <a:rPr lang="en-US" dirty="0"/>
              <a:t>Write comments as necessary</a:t>
            </a:r>
          </a:p>
          <a:p>
            <a:pPr lvl="1"/>
            <a:r>
              <a:rPr lang="en-US" dirty="0"/>
              <a:t>Use string methods and functions</a:t>
            </a:r>
          </a:p>
        </p:txBody>
      </p:sp>
      <p:sp>
        <p:nvSpPr>
          <p:cNvPr id="7" name="Footer Placeholder 6">
            <a:extLst>
              <a:ext uri="{FF2B5EF4-FFF2-40B4-BE49-F238E27FC236}">
                <a16:creationId xmlns:a16="http://schemas.microsoft.com/office/drawing/2014/main" id="{084FCE91-9D7A-B839-57B5-62514CAFFEF8}"/>
              </a:ext>
            </a:extLst>
          </p:cNvPr>
          <p:cNvSpPr>
            <a:spLocks noGrp="1"/>
          </p:cNvSpPr>
          <p:nvPr>
            <p:ph type="ftr" sz="quarter" idx="11"/>
          </p:nvPr>
        </p:nvSpPr>
        <p:spPr/>
        <p:txBody>
          <a:bodyPr/>
          <a:lstStyle/>
          <a:p>
            <a:r>
              <a:rPr lang="en-US"/>
              <a:t>Nasrin Akter</a:t>
            </a:r>
          </a:p>
        </p:txBody>
      </p:sp>
      <p:sp>
        <p:nvSpPr>
          <p:cNvPr id="8" name="Date Placeholder 7">
            <a:extLst>
              <a:ext uri="{FF2B5EF4-FFF2-40B4-BE49-F238E27FC236}">
                <a16:creationId xmlns:a16="http://schemas.microsoft.com/office/drawing/2014/main" id="{BB334B70-4EDC-8DFD-BDFB-826425D7AC9D}"/>
              </a:ext>
            </a:extLst>
          </p:cNvPr>
          <p:cNvSpPr>
            <a:spLocks noGrp="1"/>
          </p:cNvSpPr>
          <p:nvPr>
            <p:ph type="dt" sz="half" idx="10"/>
          </p:nvPr>
        </p:nvSpPr>
        <p:spPr/>
        <p:txBody>
          <a:bodyPr/>
          <a:lstStyle/>
          <a:p>
            <a:fld id="{1F52E1F0-C22D-4F55-9839-F9B62CF8F64E}" type="datetime1">
              <a:rPr lang="en-US" smtClean="0"/>
              <a:t>7/14/2023</a:t>
            </a:fld>
            <a:endParaRPr lang="en-US"/>
          </a:p>
        </p:txBody>
      </p:sp>
      <p:sp>
        <p:nvSpPr>
          <p:cNvPr id="9" name="Slide Number Placeholder 8">
            <a:extLst>
              <a:ext uri="{FF2B5EF4-FFF2-40B4-BE49-F238E27FC236}">
                <a16:creationId xmlns:a16="http://schemas.microsoft.com/office/drawing/2014/main" id="{CF35BE21-CB27-9249-E4D6-8CC692EAA392}"/>
              </a:ext>
            </a:extLst>
          </p:cNvPr>
          <p:cNvSpPr>
            <a:spLocks noGrp="1"/>
          </p:cNvSpPr>
          <p:nvPr>
            <p:ph type="sldNum" sz="quarter" idx="12"/>
          </p:nvPr>
        </p:nvSpPr>
        <p:spPr/>
        <p:txBody>
          <a:bodyPr/>
          <a:lstStyle/>
          <a:p>
            <a:fld id="{5705F9E9-D8A3-42F1-8BB5-75D76391D328}" type="slidenum">
              <a:rPr lang="en-US" smtClean="0"/>
              <a:t>56</a:t>
            </a:fld>
            <a:endParaRPr lang="en-US"/>
          </a:p>
        </p:txBody>
      </p:sp>
    </p:spTree>
    <p:extLst>
      <p:ext uri="{BB962C8B-B14F-4D97-AF65-F5344CB8AC3E}">
        <p14:creationId xmlns:p14="http://schemas.microsoft.com/office/powerpoint/2010/main" val="821197637"/>
      </p:ext>
    </p:extLst>
  </p:cSld>
  <p:clrMapOvr>
    <a:masterClrMapping/>
  </p:clrMapOvr>
  <p:extLst>
    <p:ext uri="{6950BFC3-D8DA-4A85-94F7-54DA5524770B}">
      <p188:commentRel xmlns:p188="http://schemas.microsoft.com/office/powerpoint/2018/8/main" r:id="rId2"/>
    </p:ext>
  </p:extLs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614FC-722F-5C16-568A-AEC513714ED9}"/>
              </a:ext>
            </a:extLst>
          </p:cNvPr>
          <p:cNvSpPr>
            <a:spLocks noGrp="1"/>
          </p:cNvSpPr>
          <p:nvPr>
            <p:ph type="title" idx="4294967295"/>
          </p:nvPr>
        </p:nvSpPr>
        <p:spPr>
          <a:xfrm>
            <a:off x="838200" y="365125"/>
            <a:ext cx="10515600" cy="1325563"/>
          </a:xfrm>
        </p:spPr>
        <p:txBody>
          <a:bodyPr vert="horz" lIns="91440" tIns="45720" rIns="91440" bIns="45720" rtlCol="0" anchor="ctr">
            <a:normAutofit/>
          </a:bodyPr>
          <a:lstStyle/>
          <a:p>
            <a:r>
              <a:rPr lang="en-US" sz="4267" b="1" dirty="0">
                <a:solidFill>
                  <a:schemeClr val="dk2"/>
                </a:solidFill>
                <a:latin typeface="Helvetica Neue"/>
              </a:rPr>
              <a:t>Lists</a:t>
            </a:r>
          </a:p>
        </p:txBody>
      </p:sp>
      <p:sp>
        <p:nvSpPr>
          <p:cNvPr id="3" name="Content Placeholder 2">
            <a:extLst>
              <a:ext uri="{FF2B5EF4-FFF2-40B4-BE49-F238E27FC236}">
                <a16:creationId xmlns:a16="http://schemas.microsoft.com/office/drawing/2014/main" id="{668045EA-5493-3F8F-E5DA-47896DD2719B}"/>
              </a:ext>
            </a:extLst>
          </p:cNvPr>
          <p:cNvSpPr>
            <a:spLocks noGrp="1"/>
          </p:cNvSpPr>
          <p:nvPr>
            <p:ph idx="4294967295"/>
          </p:nvPr>
        </p:nvSpPr>
        <p:spPr>
          <a:xfrm>
            <a:off x="838200" y="1825625"/>
            <a:ext cx="10515600" cy="4351338"/>
          </a:xfrm>
        </p:spPr>
        <p:txBody>
          <a:bodyPr/>
          <a:lstStyle/>
          <a:p>
            <a:pPr marL="0" indent="0">
              <a:buNone/>
            </a:pPr>
            <a:r>
              <a:rPr lang="en-US" dirty="0"/>
              <a:t>What is a list?</a:t>
            </a:r>
          </a:p>
          <a:p>
            <a:r>
              <a:rPr lang="en-US" dirty="0"/>
              <a:t>A list is a collection of characters made from zero or more items, separated by commas, and surrounded by square brackets. </a:t>
            </a:r>
          </a:p>
          <a:p>
            <a:r>
              <a:rPr lang="en-US" dirty="0"/>
              <a:t>Examples: </a:t>
            </a:r>
          </a:p>
          <a:p>
            <a:pPr lvl="1"/>
            <a:r>
              <a:rPr lang="en-US" dirty="0" err="1"/>
              <a:t>empty_list</a:t>
            </a:r>
            <a:r>
              <a:rPr lang="en-US" dirty="0"/>
              <a:t> = [ ] </a:t>
            </a:r>
          </a:p>
          <a:p>
            <a:pPr lvl="1"/>
            <a:r>
              <a:rPr lang="en-US" dirty="0"/>
              <a:t>weekdays = [“Monday”, “Tuesday”, “Wednesday”, “Thursday”, “Friday”]</a:t>
            </a:r>
          </a:p>
          <a:p>
            <a:pPr lvl="1"/>
            <a:r>
              <a:rPr lang="en-US" dirty="0"/>
              <a:t>birds = [‘emu’, ‘ostrich’, ‘cassowary’]</a:t>
            </a:r>
          </a:p>
          <a:p>
            <a:r>
              <a:rPr lang="en-US" dirty="0"/>
              <a:t>Items can be of any data type</a:t>
            </a:r>
          </a:p>
          <a:p>
            <a:pPr lvl="1"/>
            <a:r>
              <a:rPr lang="en-US" dirty="0" err="1"/>
              <a:t>my_list</a:t>
            </a:r>
            <a:r>
              <a:rPr lang="en-US" dirty="0"/>
              <a:t> = [123, ‘John’, ‘Terry’, 1.45, True]</a:t>
            </a:r>
          </a:p>
        </p:txBody>
      </p:sp>
      <p:sp>
        <p:nvSpPr>
          <p:cNvPr id="7" name="Footer Placeholder 6">
            <a:extLst>
              <a:ext uri="{FF2B5EF4-FFF2-40B4-BE49-F238E27FC236}">
                <a16:creationId xmlns:a16="http://schemas.microsoft.com/office/drawing/2014/main" id="{E621DAAC-18EF-55D1-C82B-14023E637A60}"/>
              </a:ext>
            </a:extLst>
          </p:cNvPr>
          <p:cNvSpPr>
            <a:spLocks noGrp="1"/>
          </p:cNvSpPr>
          <p:nvPr>
            <p:ph type="ftr" sz="quarter" idx="11"/>
          </p:nvPr>
        </p:nvSpPr>
        <p:spPr/>
        <p:txBody>
          <a:bodyPr/>
          <a:lstStyle/>
          <a:p>
            <a:r>
              <a:rPr lang="en-US"/>
              <a:t>Nasrin Akter</a:t>
            </a:r>
          </a:p>
        </p:txBody>
      </p:sp>
      <p:sp>
        <p:nvSpPr>
          <p:cNvPr id="8" name="Date Placeholder 7">
            <a:extLst>
              <a:ext uri="{FF2B5EF4-FFF2-40B4-BE49-F238E27FC236}">
                <a16:creationId xmlns:a16="http://schemas.microsoft.com/office/drawing/2014/main" id="{911DC247-4704-4F58-2853-CB1D0C1EF35D}"/>
              </a:ext>
            </a:extLst>
          </p:cNvPr>
          <p:cNvSpPr>
            <a:spLocks noGrp="1"/>
          </p:cNvSpPr>
          <p:nvPr>
            <p:ph type="dt" sz="half" idx="10"/>
          </p:nvPr>
        </p:nvSpPr>
        <p:spPr/>
        <p:txBody>
          <a:bodyPr/>
          <a:lstStyle/>
          <a:p>
            <a:fld id="{BE82B992-CC95-4E50-A62C-4A6E6E3552FA}" type="datetime1">
              <a:rPr lang="en-US" smtClean="0"/>
              <a:t>7/14/2023</a:t>
            </a:fld>
            <a:endParaRPr lang="en-US"/>
          </a:p>
        </p:txBody>
      </p:sp>
      <p:sp>
        <p:nvSpPr>
          <p:cNvPr id="9" name="Slide Number Placeholder 8">
            <a:extLst>
              <a:ext uri="{FF2B5EF4-FFF2-40B4-BE49-F238E27FC236}">
                <a16:creationId xmlns:a16="http://schemas.microsoft.com/office/drawing/2014/main" id="{2885ABED-44E0-A2AE-E414-B420E311D613}"/>
              </a:ext>
            </a:extLst>
          </p:cNvPr>
          <p:cNvSpPr>
            <a:spLocks noGrp="1"/>
          </p:cNvSpPr>
          <p:nvPr>
            <p:ph type="sldNum" sz="quarter" idx="12"/>
          </p:nvPr>
        </p:nvSpPr>
        <p:spPr/>
        <p:txBody>
          <a:bodyPr/>
          <a:lstStyle/>
          <a:p>
            <a:fld id="{5705F9E9-D8A3-42F1-8BB5-75D76391D328}" type="slidenum">
              <a:rPr lang="en-US" smtClean="0"/>
              <a:t>57</a:t>
            </a:fld>
            <a:endParaRPr lang="en-US"/>
          </a:p>
        </p:txBody>
      </p:sp>
    </p:spTree>
    <p:extLst>
      <p:ext uri="{BB962C8B-B14F-4D97-AF65-F5344CB8AC3E}">
        <p14:creationId xmlns:p14="http://schemas.microsoft.com/office/powerpoint/2010/main" val="123748624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27D89B-0EFC-5FFA-4E16-E0DCABF1DD58}"/>
              </a:ext>
            </a:extLst>
          </p:cNvPr>
          <p:cNvSpPr>
            <a:spLocks noGrp="1"/>
          </p:cNvSpPr>
          <p:nvPr>
            <p:ph type="title" idx="4294967295"/>
          </p:nvPr>
        </p:nvSpPr>
        <p:spPr>
          <a:xfrm>
            <a:off x="838200" y="365125"/>
            <a:ext cx="10515600" cy="1325563"/>
          </a:xfrm>
        </p:spPr>
        <p:txBody>
          <a:bodyPr vert="horz" lIns="91440" tIns="45720" rIns="91440" bIns="45720" rtlCol="0" anchor="ctr">
            <a:normAutofit/>
          </a:bodyPr>
          <a:lstStyle/>
          <a:p>
            <a:r>
              <a:rPr lang="en-US" sz="4267" b="1" dirty="0">
                <a:solidFill>
                  <a:schemeClr val="dk2"/>
                </a:solidFill>
                <a:latin typeface="Helvetica Neue"/>
              </a:rPr>
              <a:t>Lists</a:t>
            </a:r>
          </a:p>
        </p:txBody>
      </p:sp>
      <p:pic>
        <p:nvPicPr>
          <p:cNvPr id="4" name="Picture 2" descr="Python List with Examples - A Complete Python List Tutorial - DataFlair">
            <a:extLst>
              <a:ext uri="{FF2B5EF4-FFF2-40B4-BE49-F238E27FC236}">
                <a16:creationId xmlns:a16="http://schemas.microsoft.com/office/drawing/2014/main" id="{C834BAE0-87B5-6C53-4C01-69B5FA9724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0943" y="1265568"/>
            <a:ext cx="9650113" cy="5049555"/>
          </a:xfrm>
          <a:prstGeom prst="rect">
            <a:avLst/>
          </a:prstGeom>
          <a:noFill/>
          <a:extLst>
            <a:ext uri="{909E8E84-426E-40DD-AFC4-6F175D3DCCD1}">
              <a14:hiddenFill xmlns:a14="http://schemas.microsoft.com/office/drawing/2010/main">
                <a:solidFill>
                  <a:srgbClr val="FFFFFF"/>
                </a:solidFill>
              </a14:hiddenFill>
            </a:ext>
          </a:extLst>
        </p:spPr>
      </p:pic>
      <p:sp>
        <p:nvSpPr>
          <p:cNvPr id="7" name="Footer Placeholder 6">
            <a:extLst>
              <a:ext uri="{FF2B5EF4-FFF2-40B4-BE49-F238E27FC236}">
                <a16:creationId xmlns:a16="http://schemas.microsoft.com/office/drawing/2014/main" id="{17861627-1C6A-CA11-7FDC-A3CDF8EAE547}"/>
              </a:ext>
            </a:extLst>
          </p:cNvPr>
          <p:cNvSpPr>
            <a:spLocks noGrp="1"/>
          </p:cNvSpPr>
          <p:nvPr>
            <p:ph type="ftr" sz="quarter" idx="11"/>
          </p:nvPr>
        </p:nvSpPr>
        <p:spPr/>
        <p:txBody>
          <a:bodyPr/>
          <a:lstStyle/>
          <a:p>
            <a:r>
              <a:rPr lang="en-US"/>
              <a:t>Nasrin Akter</a:t>
            </a:r>
          </a:p>
        </p:txBody>
      </p:sp>
      <p:sp>
        <p:nvSpPr>
          <p:cNvPr id="8" name="Date Placeholder 7">
            <a:extLst>
              <a:ext uri="{FF2B5EF4-FFF2-40B4-BE49-F238E27FC236}">
                <a16:creationId xmlns:a16="http://schemas.microsoft.com/office/drawing/2014/main" id="{547DBD31-3C25-72AC-A7D5-A4AD1713027E}"/>
              </a:ext>
            </a:extLst>
          </p:cNvPr>
          <p:cNvSpPr>
            <a:spLocks noGrp="1"/>
          </p:cNvSpPr>
          <p:nvPr>
            <p:ph type="dt" sz="half" idx="10"/>
          </p:nvPr>
        </p:nvSpPr>
        <p:spPr/>
        <p:txBody>
          <a:bodyPr/>
          <a:lstStyle/>
          <a:p>
            <a:fld id="{920B9C28-8770-4D08-BB2A-A5E1DA6E7001}" type="datetime1">
              <a:rPr lang="en-US" smtClean="0"/>
              <a:t>7/14/2023</a:t>
            </a:fld>
            <a:endParaRPr lang="en-US"/>
          </a:p>
        </p:txBody>
      </p:sp>
      <p:sp>
        <p:nvSpPr>
          <p:cNvPr id="9" name="Slide Number Placeholder 8">
            <a:extLst>
              <a:ext uri="{FF2B5EF4-FFF2-40B4-BE49-F238E27FC236}">
                <a16:creationId xmlns:a16="http://schemas.microsoft.com/office/drawing/2014/main" id="{210F3D5E-A0C5-7C94-4F32-6170C5A9267C}"/>
              </a:ext>
            </a:extLst>
          </p:cNvPr>
          <p:cNvSpPr>
            <a:spLocks noGrp="1"/>
          </p:cNvSpPr>
          <p:nvPr>
            <p:ph type="sldNum" sz="quarter" idx="12"/>
          </p:nvPr>
        </p:nvSpPr>
        <p:spPr/>
        <p:txBody>
          <a:bodyPr/>
          <a:lstStyle/>
          <a:p>
            <a:fld id="{5705F9E9-D8A3-42F1-8BB5-75D76391D328}" type="slidenum">
              <a:rPr lang="en-US" smtClean="0"/>
              <a:t>58</a:t>
            </a:fld>
            <a:endParaRPr lang="en-US"/>
          </a:p>
        </p:txBody>
      </p:sp>
    </p:spTree>
    <p:extLst>
      <p:ext uri="{BB962C8B-B14F-4D97-AF65-F5344CB8AC3E}">
        <p14:creationId xmlns:p14="http://schemas.microsoft.com/office/powerpoint/2010/main" val="407319794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921C3E6-4693-863C-7206-EEC63EA45324}"/>
              </a:ext>
            </a:extLst>
          </p:cNvPr>
          <p:cNvSpPr txBox="1"/>
          <p:nvPr/>
        </p:nvSpPr>
        <p:spPr>
          <a:xfrm>
            <a:off x="742145" y="1166842"/>
            <a:ext cx="6856389" cy="5355312"/>
          </a:xfrm>
          <a:prstGeom prst="rect">
            <a:avLst/>
          </a:prstGeom>
          <a:noFill/>
        </p:spPr>
        <p:txBody>
          <a:bodyPr wrap="square">
            <a:spAutoFit/>
          </a:bodyPr>
          <a:lstStyle/>
          <a:p>
            <a:r>
              <a:rPr lang="en-US" dirty="0"/>
              <a:t># </a:t>
            </a:r>
            <a:r>
              <a:rPr lang="en-US" b="1" dirty="0"/>
              <a:t>Creating lists</a:t>
            </a:r>
          </a:p>
          <a:p>
            <a:r>
              <a:rPr lang="en-US" dirty="0"/>
              <a:t>fruits = ['apple', 'banana', 'orange']</a:t>
            </a:r>
          </a:p>
          <a:p>
            <a:r>
              <a:rPr lang="en-US" dirty="0"/>
              <a:t>numbers = [1, 2, 3, 4, 5]</a:t>
            </a:r>
          </a:p>
          <a:p>
            <a:r>
              <a:rPr lang="en-US" dirty="0" err="1"/>
              <a:t>mixed_list</a:t>
            </a:r>
            <a:r>
              <a:rPr lang="en-US" dirty="0"/>
              <a:t> = [1, 'apple', True, 3.14]</a:t>
            </a:r>
          </a:p>
          <a:p>
            <a:endParaRPr lang="en-US" dirty="0"/>
          </a:p>
          <a:p>
            <a:r>
              <a:rPr lang="en-US" dirty="0"/>
              <a:t># </a:t>
            </a:r>
            <a:r>
              <a:rPr lang="en-US" b="1" dirty="0"/>
              <a:t>Accessing lists</a:t>
            </a:r>
          </a:p>
          <a:p>
            <a:r>
              <a:rPr lang="en-US" dirty="0"/>
              <a:t>print(fruits[0])  </a:t>
            </a:r>
          </a:p>
          <a:p>
            <a:r>
              <a:rPr lang="en-US" dirty="0"/>
              <a:t># Output: apple</a:t>
            </a:r>
          </a:p>
          <a:p>
            <a:endParaRPr lang="en-US" dirty="0"/>
          </a:p>
          <a:p>
            <a:r>
              <a:rPr lang="en-US" dirty="0"/>
              <a:t># </a:t>
            </a:r>
            <a:r>
              <a:rPr lang="en-US" b="1" dirty="0"/>
              <a:t>Slicing lists- </a:t>
            </a:r>
            <a:r>
              <a:rPr lang="en-US" dirty="0"/>
              <a:t>the last item will be not included</a:t>
            </a:r>
          </a:p>
          <a:p>
            <a:r>
              <a:rPr lang="en-US" dirty="0"/>
              <a:t>print(numbers[1:4])  </a:t>
            </a:r>
          </a:p>
          <a:p>
            <a:r>
              <a:rPr lang="en-US" dirty="0"/>
              <a:t># Output: [2, 3, 4]</a:t>
            </a:r>
          </a:p>
          <a:p>
            <a:endParaRPr lang="en-US" dirty="0"/>
          </a:p>
          <a:p>
            <a:r>
              <a:rPr lang="en-US" dirty="0"/>
              <a:t># </a:t>
            </a:r>
            <a:r>
              <a:rPr lang="en-US" b="1" dirty="0"/>
              <a:t>Reassigning lists (mutable)</a:t>
            </a:r>
          </a:p>
          <a:p>
            <a:r>
              <a:rPr lang="en-US" dirty="0"/>
              <a:t>fruits[0] = 'pear'</a:t>
            </a:r>
          </a:p>
          <a:p>
            <a:r>
              <a:rPr lang="en-US" dirty="0"/>
              <a:t>print(fruits)  </a:t>
            </a:r>
          </a:p>
          <a:p>
            <a:r>
              <a:rPr lang="en-US" dirty="0"/>
              <a:t># Output: ['pear', 'banana', 'orange']</a:t>
            </a:r>
          </a:p>
          <a:p>
            <a:endParaRPr lang="en-US" dirty="0"/>
          </a:p>
          <a:p>
            <a:endParaRPr lang="en-US" dirty="0"/>
          </a:p>
        </p:txBody>
      </p:sp>
      <p:sp>
        <p:nvSpPr>
          <p:cNvPr id="5" name="TextBox 4">
            <a:extLst>
              <a:ext uri="{FF2B5EF4-FFF2-40B4-BE49-F238E27FC236}">
                <a16:creationId xmlns:a16="http://schemas.microsoft.com/office/drawing/2014/main" id="{5EB2E678-4417-7DC3-1580-B0762FAB65C1}"/>
              </a:ext>
            </a:extLst>
          </p:cNvPr>
          <p:cNvSpPr txBox="1"/>
          <p:nvPr/>
        </p:nvSpPr>
        <p:spPr>
          <a:xfrm>
            <a:off x="5838959" y="1027906"/>
            <a:ext cx="6094926" cy="5909310"/>
          </a:xfrm>
          <a:prstGeom prst="rect">
            <a:avLst/>
          </a:prstGeom>
          <a:noFill/>
        </p:spPr>
        <p:txBody>
          <a:bodyPr wrap="square">
            <a:spAutoFit/>
          </a:bodyPr>
          <a:lstStyle/>
          <a:p>
            <a:r>
              <a:rPr lang="en-US" dirty="0"/>
              <a:t># </a:t>
            </a:r>
            <a:r>
              <a:rPr lang="en-US" b="1" dirty="0"/>
              <a:t>Deleting elements</a:t>
            </a:r>
          </a:p>
          <a:p>
            <a:r>
              <a:rPr lang="en-US" dirty="0"/>
              <a:t>del fruits[1]</a:t>
            </a:r>
          </a:p>
          <a:p>
            <a:r>
              <a:rPr lang="en-US" dirty="0"/>
              <a:t>print(fruits)  </a:t>
            </a:r>
          </a:p>
          <a:p>
            <a:r>
              <a:rPr lang="en-US" dirty="0"/>
              <a:t># Output: ['pear', 'orange']</a:t>
            </a:r>
          </a:p>
          <a:p>
            <a:endParaRPr lang="en-US" dirty="0"/>
          </a:p>
          <a:p>
            <a:r>
              <a:rPr lang="en-US" dirty="0"/>
              <a:t># </a:t>
            </a:r>
            <a:r>
              <a:rPr lang="en-US" b="1" dirty="0"/>
              <a:t>Multidimensional Lists </a:t>
            </a:r>
            <a:r>
              <a:rPr lang="en-US" dirty="0"/>
              <a:t># let’s assume a 3x3 matrix</a:t>
            </a:r>
          </a:p>
          <a:p>
            <a:r>
              <a:rPr lang="en-US" dirty="0"/>
              <a:t>matrix = [[1, 2, 3], [4, 5, 6], [7, 8, 9]]</a:t>
            </a:r>
          </a:p>
          <a:p>
            <a:r>
              <a:rPr lang="en-US" dirty="0"/>
              <a:t>print(matrix[1][2])  </a:t>
            </a:r>
          </a:p>
          <a:p>
            <a:r>
              <a:rPr lang="en-US" dirty="0"/>
              <a:t># Output: 6</a:t>
            </a:r>
          </a:p>
          <a:p>
            <a:endParaRPr lang="en-US" dirty="0"/>
          </a:p>
          <a:p>
            <a:r>
              <a:rPr lang="en-US" dirty="0"/>
              <a:t># </a:t>
            </a:r>
            <a:r>
              <a:rPr lang="en-US" b="1" dirty="0"/>
              <a:t>Concatenation of Lists</a:t>
            </a:r>
          </a:p>
          <a:p>
            <a:r>
              <a:rPr lang="en-US" dirty="0" err="1"/>
              <a:t>combined_list</a:t>
            </a:r>
            <a:r>
              <a:rPr lang="en-US" dirty="0"/>
              <a:t> = fruits + numbers</a:t>
            </a:r>
          </a:p>
          <a:p>
            <a:r>
              <a:rPr lang="en-US" dirty="0"/>
              <a:t>print(</a:t>
            </a:r>
            <a:r>
              <a:rPr lang="en-US" dirty="0" err="1"/>
              <a:t>combined_list</a:t>
            </a:r>
            <a:r>
              <a:rPr lang="en-US" dirty="0"/>
              <a:t>)  </a:t>
            </a:r>
          </a:p>
          <a:p>
            <a:r>
              <a:rPr lang="en-US" dirty="0"/>
              <a:t># Output: ['pear', 'orange', 1, 2, 3, 4, 5]</a:t>
            </a:r>
          </a:p>
          <a:p>
            <a:endParaRPr lang="en-US" dirty="0"/>
          </a:p>
          <a:p>
            <a:r>
              <a:rPr lang="en-US" dirty="0"/>
              <a:t># </a:t>
            </a:r>
            <a:r>
              <a:rPr lang="en-US" b="1" dirty="0"/>
              <a:t>Operations on Lists</a:t>
            </a:r>
          </a:p>
          <a:p>
            <a:r>
              <a:rPr lang="en-US" dirty="0"/>
              <a:t>print(</a:t>
            </a:r>
            <a:r>
              <a:rPr lang="en-US" dirty="0" err="1"/>
              <a:t>len</a:t>
            </a:r>
            <a:r>
              <a:rPr lang="en-US" dirty="0"/>
              <a:t>(fruits))  # Output: 2</a:t>
            </a:r>
          </a:p>
          <a:p>
            <a:r>
              <a:rPr lang="en-US" dirty="0"/>
              <a:t>print(max(numbers))  # Output: 5</a:t>
            </a:r>
          </a:p>
          <a:p>
            <a:r>
              <a:rPr lang="en-US" dirty="0"/>
              <a:t>print(min(numbers))  # Output: 1</a:t>
            </a:r>
          </a:p>
          <a:p>
            <a:r>
              <a:rPr lang="en-US" dirty="0"/>
              <a:t>print(sum(numbers))  # Output: 15</a:t>
            </a:r>
          </a:p>
          <a:p>
            <a:endParaRPr lang="en-US" dirty="0"/>
          </a:p>
        </p:txBody>
      </p:sp>
      <p:sp>
        <p:nvSpPr>
          <p:cNvPr id="6" name="Title 1">
            <a:extLst>
              <a:ext uri="{FF2B5EF4-FFF2-40B4-BE49-F238E27FC236}">
                <a16:creationId xmlns:a16="http://schemas.microsoft.com/office/drawing/2014/main" id="{1BD94CE9-18DC-6C12-D8E6-652DEE82355C}"/>
              </a:ext>
            </a:extLst>
          </p:cNvPr>
          <p:cNvSpPr txBox="1">
            <a:spLocks/>
          </p:cNvSpPr>
          <p:nvPr/>
        </p:nvSpPr>
        <p:spPr>
          <a:xfrm>
            <a:off x="742145" y="62471"/>
            <a:ext cx="10515600" cy="1325563"/>
          </a:xfrm>
          <a:prstGeom prst="rect">
            <a:avLst/>
          </a:prstGeom>
        </p:spPr>
        <p:txBody>
          <a:bodyPr vert="horz" lIns="91440" tIns="45720" rIns="91440" bIns="45720" rtlCol="0" anchor="ctr">
            <a:normAutofit/>
          </a:bodyPr>
          <a:lstStyle>
            <a:defPPr>
              <a:defRPr lang="en-US"/>
            </a:defPPr>
            <a:lvl1pPr>
              <a:lnSpc>
                <a:spcPct val="90000"/>
              </a:lnSpc>
              <a:spcBef>
                <a:spcPct val="0"/>
              </a:spcBef>
              <a:buNone/>
              <a:defRPr sz="4267" b="1">
                <a:solidFill>
                  <a:schemeClr val="dk2"/>
                </a:solidFill>
                <a:latin typeface="Helvetica Neue"/>
                <a:ea typeface="+mj-ea"/>
                <a:cs typeface="+mj-cs"/>
              </a:defRPr>
            </a:lvl1pPr>
          </a:lstStyle>
          <a:p>
            <a:r>
              <a:rPr lang="en-US" dirty="0"/>
              <a:t>Lists</a:t>
            </a:r>
          </a:p>
        </p:txBody>
      </p:sp>
      <p:sp>
        <p:nvSpPr>
          <p:cNvPr id="8" name="Footer Placeholder 7">
            <a:extLst>
              <a:ext uri="{FF2B5EF4-FFF2-40B4-BE49-F238E27FC236}">
                <a16:creationId xmlns:a16="http://schemas.microsoft.com/office/drawing/2014/main" id="{E2FDC447-8128-9254-12AC-7ABA6CEC5C51}"/>
              </a:ext>
            </a:extLst>
          </p:cNvPr>
          <p:cNvSpPr>
            <a:spLocks noGrp="1"/>
          </p:cNvSpPr>
          <p:nvPr>
            <p:ph type="ftr" sz="quarter" idx="11"/>
          </p:nvPr>
        </p:nvSpPr>
        <p:spPr/>
        <p:txBody>
          <a:bodyPr/>
          <a:lstStyle/>
          <a:p>
            <a:r>
              <a:rPr lang="en-US"/>
              <a:t>Nasrin Akter</a:t>
            </a:r>
          </a:p>
        </p:txBody>
      </p:sp>
      <p:sp>
        <p:nvSpPr>
          <p:cNvPr id="9" name="Date Placeholder 8">
            <a:extLst>
              <a:ext uri="{FF2B5EF4-FFF2-40B4-BE49-F238E27FC236}">
                <a16:creationId xmlns:a16="http://schemas.microsoft.com/office/drawing/2014/main" id="{2DE530D7-EF07-DE8C-87AE-1B6B8EA25634}"/>
              </a:ext>
            </a:extLst>
          </p:cNvPr>
          <p:cNvSpPr>
            <a:spLocks noGrp="1"/>
          </p:cNvSpPr>
          <p:nvPr>
            <p:ph type="dt" sz="half" idx="10"/>
          </p:nvPr>
        </p:nvSpPr>
        <p:spPr/>
        <p:txBody>
          <a:bodyPr/>
          <a:lstStyle/>
          <a:p>
            <a:fld id="{458ECD3F-997D-45DF-81D3-0103F782ADCC}" type="datetime1">
              <a:rPr lang="en-US" smtClean="0"/>
              <a:t>7/14/2023</a:t>
            </a:fld>
            <a:endParaRPr lang="en-US"/>
          </a:p>
        </p:txBody>
      </p:sp>
      <p:sp>
        <p:nvSpPr>
          <p:cNvPr id="10" name="Slide Number Placeholder 9">
            <a:extLst>
              <a:ext uri="{FF2B5EF4-FFF2-40B4-BE49-F238E27FC236}">
                <a16:creationId xmlns:a16="http://schemas.microsoft.com/office/drawing/2014/main" id="{87D14006-B8DC-36D5-FBD6-30FF5D7891EF}"/>
              </a:ext>
            </a:extLst>
          </p:cNvPr>
          <p:cNvSpPr>
            <a:spLocks noGrp="1"/>
          </p:cNvSpPr>
          <p:nvPr>
            <p:ph type="sldNum" sz="quarter" idx="12"/>
          </p:nvPr>
        </p:nvSpPr>
        <p:spPr/>
        <p:txBody>
          <a:bodyPr/>
          <a:lstStyle/>
          <a:p>
            <a:fld id="{5705F9E9-D8A3-42F1-8BB5-75D76391D328}" type="slidenum">
              <a:rPr lang="en-US" smtClean="0"/>
              <a:t>59</a:t>
            </a:fld>
            <a:endParaRPr lang="en-US"/>
          </a:p>
        </p:txBody>
      </p:sp>
    </p:spTree>
    <p:extLst>
      <p:ext uri="{BB962C8B-B14F-4D97-AF65-F5344CB8AC3E}">
        <p14:creationId xmlns:p14="http://schemas.microsoft.com/office/powerpoint/2010/main" val="8351564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EEE507A-233C-B2EF-CBAA-E081D6995425}"/>
              </a:ext>
            </a:extLst>
          </p:cNvPr>
          <p:cNvSpPr>
            <a:spLocks noGrp="1"/>
          </p:cNvSpPr>
          <p:nvPr>
            <p:ph type="body" idx="1"/>
          </p:nvPr>
        </p:nvSpPr>
        <p:spPr/>
        <p:txBody>
          <a:bodyPr>
            <a:normAutofit lnSpcReduction="10000"/>
          </a:bodyPr>
          <a:lstStyle/>
          <a:p>
            <a:r>
              <a:rPr lang="en-US" dirty="0"/>
              <a:t>Introduction</a:t>
            </a:r>
          </a:p>
        </p:txBody>
      </p:sp>
      <p:sp>
        <p:nvSpPr>
          <p:cNvPr id="3" name="Text Placeholder 2">
            <a:extLst>
              <a:ext uri="{FF2B5EF4-FFF2-40B4-BE49-F238E27FC236}">
                <a16:creationId xmlns:a16="http://schemas.microsoft.com/office/drawing/2014/main" id="{73451FE2-5655-6EE4-8714-D48D715C0994}"/>
              </a:ext>
            </a:extLst>
          </p:cNvPr>
          <p:cNvSpPr>
            <a:spLocks noGrp="1"/>
          </p:cNvSpPr>
          <p:nvPr>
            <p:ph type="body" idx="2"/>
          </p:nvPr>
        </p:nvSpPr>
        <p:spPr/>
        <p:txBody>
          <a:bodyPr/>
          <a:lstStyle/>
          <a:p>
            <a:r>
              <a:rPr lang="en-US" dirty="0"/>
              <a:t>Course Objectives</a:t>
            </a:r>
          </a:p>
        </p:txBody>
      </p:sp>
      <p:sp>
        <p:nvSpPr>
          <p:cNvPr id="5" name="Text Placeholder 4">
            <a:extLst>
              <a:ext uri="{FF2B5EF4-FFF2-40B4-BE49-F238E27FC236}">
                <a16:creationId xmlns:a16="http://schemas.microsoft.com/office/drawing/2014/main" id="{E2BEE8E0-61DB-F34E-E508-51C260C2B553}"/>
              </a:ext>
            </a:extLst>
          </p:cNvPr>
          <p:cNvSpPr>
            <a:spLocks noGrp="1"/>
          </p:cNvSpPr>
          <p:nvPr>
            <p:ph type="body" idx="4"/>
          </p:nvPr>
        </p:nvSpPr>
        <p:spPr>
          <a:xfrm>
            <a:off x="595229" y="1943300"/>
            <a:ext cx="11001542" cy="4218516"/>
          </a:xfrm>
        </p:spPr>
        <p:txBody>
          <a:bodyPr>
            <a:normAutofit/>
          </a:bodyPr>
          <a:lstStyle/>
          <a:p>
            <a:r>
              <a:rPr lang="en-US" dirty="0"/>
              <a:t>Give scientists comfort and confidence with computation</a:t>
            </a:r>
          </a:p>
          <a:p>
            <a:r>
              <a:rPr lang="en-US" dirty="0"/>
              <a:t>Learn and practice computational skills for your future or current research </a:t>
            </a:r>
          </a:p>
          <a:p>
            <a:r>
              <a:rPr lang="en-US" dirty="0"/>
              <a:t>Basic Python programming</a:t>
            </a:r>
          </a:p>
          <a:p>
            <a:pPr lvl="1"/>
            <a:r>
              <a:rPr lang="en-US" dirty="0"/>
              <a:t>Learn how to use </a:t>
            </a:r>
            <a:r>
              <a:rPr lang="en-US" u="sng" dirty="0"/>
              <a:t>IDLE to execute Python commands</a:t>
            </a:r>
            <a:endParaRPr lang="en-US" i="1" u="sng" dirty="0"/>
          </a:p>
          <a:p>
            <a:pPr lvl="1"/>
            <a:r>
              <a:rPr lang="en-US" dirty="0"/>
              <a:t>Learn the basics of Python syntax</a:t>
            </a:r>
          </a:p>
          <a:p>
            <a:pPr lvl="1"/>
            <a:r>
              <a:rPr lang="en-US" dirty="0"/>
              <a:t>Explore Python data types, create and manipulate variables, and </a:t>
            </a:r>
            <a:r>
              <a:rPr lang="en-US" i="1" dirty="0"/>
              <a:t>use loops and conditionals in a Python program </a:t>
            </a:r>
          </a:p>
        </p:txBody>
      </p:sp>
    </p:spTree>
    <p:extLst>
      <p:ext uri="{BB962C8B-B14F-4D97-AF65-F5344CB8AC3E}">
        <p14:creationId xmlns:p14="http://schemas.microsoft.com/office/powerpoint/2010/main" val="357120057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C66E1A4-53E8-97B6-3089-6F4178604878}"/>
              </a:ext>
            </a:extLst>
          </p:cNvPr>
          <p:cNvSpPr txBox="1"/>
          <p:nvPr/>
        </p:nvSpPr>
        <p:spPr>
          <a:xfrm>
            <a:off x="838200" y="1102446"/>
            <a:ext cx="6094926" cy="5632311"/>
          </a:xfrm>
          <a:prstGeom prst="rect">
            <a:avLst/>
          </a:prstGeom>
          <a:noFill/>
        </p:spPr>
        <p:txBody>
          <a:bodyPr wrap="square">
            <a:spAutoFit/>
          </a:bodyPr>
          <a:lstStyle/>
          <a:p>
            <a:r>
              <a:rPr lang="en-US" dirty="0"/>
              <a:t># </a:t>
            </a:r>
            <a:r>
              <a:rPr lang="en-US" b="1" dirty="0"/>
              <a:t>Iterating on a list</a:t>
            </a:r>
          </a:p>
          <a:p>
            <a:r>
              <a:rPr lang="en-US" dirty="0"/>
              <a:t>for fruit in fruits:</a:t>
            </a:r>
          </a:p>
          <a:p>
            <a:r>
              <a:rPr lang="en-US" dirty="0"/>
              <a:t>    print(fruit)</a:t>
            </a:r>
          </a:p>
          <a:p>
            <a:r>
              <a:rPr lang="en-US" dirty="0"/>
              <a:t># Output pear orange</a:t>
            </a:r>
          </a:p>
          <a:p>
            <a:endParaRPr lang="en-US" dirty="0"/>
          </a:p>
          <a:p>
            <a:r>
              <a:rPr lang="en-US" dirty="0"/>
              <a:t># </a:t>
            </a:r>
            <a:r>
              <a:rPr lang="en-US" b="1" dirty="0"/>
              <a:t>List Comprehension </a:t>
            </a:r>
            <a:r>
              <a:rPr lang="en-US" dirty="0"/>
              <a:t>(</a:t>
            </a:r>
            <a:r>
              <a:rPr lang="en-US" b="0" i="0" dirty="0">
                <a:solidFill>
                  <a:srgbClr val="374151"/>
                </a:solidFill>
                <a:effectLst/>
                <a:latin typeface="Söhne"/>
              </a:rPr>
              <a:t>a concise and powerful way to create lists</a:t>
            </a:r>
            <a:endParaRPr lang="en-US" dirty="0"/>
          </a:p>
          <a:p>
            <a:r>
              <a:rPr lang="en-US" dirty="0"/>
              <a:t>squares = [x**2 for x in numbers]</a:t>
            </a:r>
          </a:p>
          <a:p>
            <a:r>
              <a:rPr lang="en-US" dirty="0"/>
              <a:t>print(squares)  </a:t>
            </a:r>
          </a:p>
          <a:p>
            <a:r>
              <a:rPr lang="en-US" dirty="0"/>
              <a:t># Output: [1, 4, 9, 16, 25]</a:t>
            </a:r>
          </a:p>
          <a:p>
            <a:endParaRPr lang="en-US" dirty="0"/>
          </a:p>
          <a:p>
            <a:r>
              <a:rPr lang="en-US" dirty="0"/>
              <a:t># </a:t>
            </a:r>
            <a:r>
              <a:rPr lang="en-US" b="1" dirty="0"/>
              <a:t>Built-in Functions</a:t>
            </a:r>
          </a:p>
          <a:p>
            <a:r>
              <a:rPr lang="en-US" dirty="0"/>
              <a:t>print(</a:t>
            </a:r>
            <a:r>
              <a:rPr lang="en-US" dirty="0" err="1"/>
              <a:t>len</a:t>
            </a:r>
            <a:r>
              <a:rPr lang="en-US" dirty="0"/>
              <a:t>(fruits))  </a:t>
            </a:r>
          </a:p>
          <a:p>
            <a:r>
              <a:rPr lang="en-US" dirty="0"/>
              <a:t># Output: 2</a:t>
            </a:r>
          </a:p>
          <a:p>
            <a:r>
              <a:rPr lang="en-US" dirty="0"/>
              <a:t>print(sorted(numbers))  </a:t>
            </a:r>
          </a:p>
          <a:p>
            <a:r>
              <a:rPr lang="en-US" dirty="0"/>
              <a:t># Output: [1, 2, 3, 4, 5]</a:t>
            </a:r>
          </a:p>
          <a:p>
            <a:r>
              <a:rPr lang="en-US" dirty="0"/>
              <a:t>print(sum(numbers))  </a:t>
            </a:r>
          </a:p>
          <a:p>
            <a:r>
              <a:rPr lang="en-US" dirty="0"/>
              <a:t># Output: 15</a:t>
            </a:r>
          </a:p>
          <a:p>
            <a:endParaRPr lang="en-US" dirty="0"/>
          </a:p>
          <a:p>
            <a:endParaRPr lang="en-US" dirty="0"/>
          </a:p>
        </p:txBody>
      </p:sp>
      <p:sp>
        <p:nvSpPr>
          <p:cNvPr id="5" name="TextBox 4">
            <a:extLst>
              <a:ext uri="{FF2B5EF4-FFF2-40B4-BE49-F238E27FC236}">
                <a16:creationId xmlns:a16="http://schemas.microsoft.com/office/drawing/2014/main" id="{D26E09D3-F550-7070-39B9-BE5D39D41AB0}"/>
              </a:ext>
            </a:extLst>
          </p:cNvPr>
          <p:cNvSpPr txBox="1"/>
          <p:nvPr/>
        </p:nvSpPr>
        <p:spPr>
          <a:xfrm>
            <a:off x="6666427" y="1412346"/>
            <a:ext cx="5452593" cy="3416320"/>
          </a:xfrm>
          <a:prstGeom prst="rect">
            <a:avLst/>
          </a:prstGeom>
          <a:noFill/>
        </p:spPr>
        <p:txBody>
          <a:bodyPr wrap="square">
            <a:spAutoFit/>
          </a:bodyPr>
          <a:lstStyle/>
          <a:p>
            <a:r>
              <a:rPr lang="en-US" dirty="0"/>
              <a:t># </a:t>
            </a:r>
            <a:r>
              <a:rPr lang="en-US" b="1" dirty="0"/>
              <a:t>Built-in Methods</a:t>
            </a:r>
          </a:p>
          <a:p>
            <a:r>
              <a:rPr lang="en-US" dirty="0" err="1"/>
              <a:t>fruits.append</a:t>
            </a:r>
            <a:r>
              <a:rPr lang="en-US" dirty="0"/>
              <a:t>('grape')</a:t>
            </a:r>
          </a:p>
          <a:p>
            <a:r>
              <a:rPr lang="en-US" dirty="0"/>
              <a:t>print(fruits)  </a:t>
            </a:r>
          </a:p>
          <a:p>
            <a:r>
              <a:rPr lang="en-US" dirty="0"/>
              <a:t># Output: ['pear', 'orange', 'grape’]</a:t>
            </a:r>
          </a:p>
          <a:p>
            <a:endParaRPr lang="en-US" dirty="0"/>
          </a:p>
          <a:p>
            <a:r>
              <a:rPr lang="en-US" dirty="0" err="1"/>
              <a:t>fruits.remove</a:t>
            </a:r>
            <a:r>
              <a:rPr lang="en-US" dirty="0"/>
              <a:t>('pear')</a:t>
            </a:r>
          </a:p>
          <a:p>
            <a:r>
              <a:rPr lang="en-US" dirty="0"/>
              <a:t>print(fruits)  </a:t>
            </a:r>
          </a:p>
          <a:p>
            <a:r>
              <a:rPr lang="en-US" dirty="0"/>
              <a:t># Output: ['orange', 'grape’]</a:t>
            </a:r>
          </a:p>
          <a:p>
            <a:endParaRPr lang="en-US" dirty="0"/>
          </a:p>
          <a:p>
            <a:r>
              <a:rPr lang="en-US" dirty="0" err="1"/>
              <a:t>fruits.insert</a:t>
            </a:r>
            <a:r>
              <a:rPr lang="en-US" dirty="0"/>
              <a:t>(1, 'apple')</a:t>
            </a:r>
          </a:p>
          <a:p>
            <a:r>
              <a:rPr lang="en-US" dirty="0"/>
              <a:t>print(fruits)  </a:t>
            </a:r>
          </a:p>
          <a:p>
            <a:r>
              <a:rPr lang="en-US" dirty="0"/>
              <a:t># Output: ['orange', 'apple', 'grape']</a:t>
            </a:r>
          </a:p>
        </p:txBody>
      </p:sp>
      <p:sp>
        <p:nvSpPr>
          <p:cNvPr id="6" name="Title 1">
            <a:extLst>
              <a:ext uri="{FF2B5EF4-FFF2-40B4-BE49-F238E27FC236}">
                <a16:creationId xmlns:a16="http://schemas.microsoft.com/office/drawing/2014/main" id="{36F031E9-BBA2-5E76-4AFA-4D1C400ED904}"/>
              </a:ext>
            </a:extLst>
          </p:cNvPr>
          <p:cNvSpPr txBox="1">
            <a:spLocks/>
          </p:cNvSpPr>
          <p:nvPr/>
        </p:nvSpPr>
        <p:spPr>
          <a:xfrm>
            <a:off x="838200" y="86783"/>
            <a:ext cx="10515600" cy="1325563"/>
          </a:xfrm>
          <a:prstGeom prst="rect">
            <a:avLst/>
          </a:prstGeom>
        </p:spPr>
        <p:txBody>
          <a:bodyPr vert="horz" lIns="91440" tIns="45720" rIns="91440" bIns="45720" rtlCol="0" anchor="ctr">
            <a:normAutofit/>
          </a:bodyPr>
          <a:lstStyle>
            <a:defPPr>
              <a:defRPr lang="en-US"/>
            </a:defPPr>
            <a:lvl1pPr>
              <a:lnSpc>
                <a:spcPct val="90000"/>
              </a:lnSpc>
              <a:spcBef>
                <a:spcPct val="0"/>
              </a:spcBef>
              <a:buNone/>
              <a:defRPr sz="4267" b="1">
                <a:solidFill>
                  <a:schemeClr val="dk2"/>
                </a:solidFill>
                <a:latin typeface="Helvetica Neue"/>
                <a:ea typeface="+mj-ea"/>
                <a:cs typeface="+mj-cs"/>
              </a:defRPr>
            </a:lvl1pPr>
          </a:lstStyle>
          <a:p>
            <a:r>
              <a:rPr lang="en-US" dirty="0"/>
              <a:t>Lists</a:t>
            </a:r>
          </a:p>
        </p:txBody>
      </p:sp>
      <p:sp>
        <p:nvSpPr>
          <p:cNvPr id="8" name="Footer Placeholder 7">
            <a:extLst>
              <a:ext uri="{FF2B5EF4-FFF2-40B4-BE49-F238E27FC236}">
                <a16:creationId xmlns:a16="http://schemas.microsoft.com/office/drawing/2014/main" id="{27D66412-592A-8F4B-8CE4-AA2190226B61}"/>
              </a:ext>
            </a:extLst>
          </p:cNvPr>
          <p:cNvSpPr>
            <a:spLocks noGrp="1"/>
          </p:cNvSpPr>
          <p:nvPr>
            <p:ph type="ftr" sz="quarter" idx="11"/>
          </p:nvPr>
        </p:nvSpPr>
        <p:spPr/>
        <p:txBody>
          <a:bodyPr/>
          <a:lstStyle/>
          <a:p>
            <a:r>
              <a:rPr lang="en-US"/>
              <a:t>Nasrin Akter</a:t>
            </a:r>
          </a:p>
        </p:txBody>
      </p:sp>
      <p:sp>
        <p:nvSpPr>
          <p:cNvPr id="9" name="Date Placeholder 8">
            <a:extLst>
              <a:ext uri="{FF2B5EF4-FFF2-40B4-BE49-F238E27FC236}">
                <a16:creationId xmlns:a16="http://schemas.microsoft.com/office/drawing/2014/main" id="{2101F6C9-177E-C40A-A9D8-D3CA95FE9707}"/>
              </a:ext>
            </a:extLst>
          </p:cNvPr>
          <p:cNvSpPr>
            <a:spLocks noGrp="1"/>
          </p:cNvSpPr>
          <p:nvPr>
            <p:ph type="dt" sz="half" idx="10"/>
          </p:nvPr>
        </p:nvSpPr>
        <p:spPr/>
        <p:txBody>
          <a:bodyPr/>
          <a:lstStyle/>
          <a:p>
            <a:fld id="{07204043-543B-4200-813C-9DD9ABF2115D}" type="datetime1">
              <a:rPr lang="en-US" smtClean="0"/>
              <a:t>7/14/2023</a:t>
            </a:fld>
            <a:endParaRPr lang="en-US"/>
          </a:p>
        </p:txBody>
      </p:sp>
      <p:sp>
        <p:nvSpPr>
          <p:cNvPr id="10" name="Slide Number Placeholder 9">
            <a:extLst>
              <a:ext uri="{FF2B5EF4-FFF2-40B4-BE49-F238E27FC236}">
                <a16:creationId xmlns:a16="http://schemas.microsoft.com/office/drawing/2014/main" id="{0401BBA4-0D20-C38F-888B-B5D54ECEE424}"/>
              </a:ext>
            </a:extLst>
          </p:cNvPr>
          <p:cNvSpPr>
            <a:spLocks noGrp="1"/>
          </p:cNvSpPr>
          <p:nvPr>
            <p:ph type="sldNum" sz="quarter" idx="12"/>
          </p:nvPr>
        </p:nvSpPr>
        <p:spPr/>
        <p:txBody>
          <a:bodyPr/>
          <a:lstStyle/>
          <a:p>
            <a:fld id="{5705F9E9-D8A3-42F1-8BB5-75D76391D328}" type="slidenum">
              <a:rPr lang="en-US" smtClean="0"/>
              <a:t>60</a:t>
            </a:fld>
            <a:endParaRPr lang="en-US"/>
          </a:p>
        </p:txBody>
      </p:sp>
    </p:spTree>
    <p:extLst>
      <p:ext uri="{BB962C8B-B14F-4D97-AF65-F5344CB8AC3E}">
        <p14:creationId xmlns:p14="http://schemas.microsoft.com/office/powerpoint/2010/main" val="345197048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5BB720-8E66-9CF6-61B1-5DB34710CE78}"/>
              </a:ext>
            </a:extLst>
          </p:cNvPr>
          <p:cNvSpPr>
            <a:spLocks noGrp="1"/>
          </p:cNvSpPr>
          <p:nvPr>
            <p:ph type="title" idx="4294967295"/>
          </p:nvPr>
        </p:nvSpPr>
        <p:spPr>
          <a:xfrm>
            <a:off x="838200" y="365125"/>
            <a:ext cx="10515600" cy="1325563"/>
          </a:xfrm>
        </p:spPr>
        <p:txBody>
          <a:bodyPr vert="horz" lIns="91440" tIns="45720" rIns="91440" bIns="45720" rtlCol="0" anchor="ctr">
            <a:normAutofit/>
          </a:bodyPr>
          <a:lstStyle/>
          <a:p>
            <a:r>
              <a:rPr lang="en-US" sz="4267" b="1" dirty="0">
                <a:solidFill>
                  <a:schemeClr val="dk2"/>
                </a:solidFill>
                <a:latin typeface="Helvetica Neue"/>
              </a:rPr>
              <a:t>Lists</a:t>
            </a:r>
          </a:p>
        </p:txBody>
      </p:sp>
      <p:sp>
        <p:nvSpPr>
          <p:cNvPr id="3" name="Content Placeholder 2">
            <a:extLst>
              <a:ext uri="{FF2B5EF4-FFF2-40B4-BE49-F238E27FC236}">
                <a16:creationId xmlns:a16="http://schemas.microsoft.com/office/drawing/2014/main" id="{77498CAA-92F3-A297-981D-575E000D6374}"/>
              </a:ext>
            </a:extLst>
          </p:cNvPr>
          <p:cNvSpPr>
            <a:spLocks noGrp="1"/>
          </p:cNvSpPr>
          <p:nvPr>
            <p:ph idx="4294967295"/>
          </p:nvPr>
        </p:nvSpPr>
        <p:spPr>
          <a:xfrm>
            <a:off x="838200" y="1613124"/>
            <a:ext cx="10515600" cy="4351338"/>
          </a:xfrm>
        </p:spPr>
        <p:txBody>
          <a:bodyPr/>
          <a:lstStyle/>
          <a:p>
            <a:pPr marL="0" indent="0">
              <a:buNone/>
            </a:pPr>
            <a:r>
              <a:rPr lang="en-US" dirty="0"/>
              <a:t>How to access list elements or items:</a:t>
            </a:r>
          </a:p>
          <a:p>
            <a:r>
              <a:rPr lang="en-US" dirty="0"/>
              <a:t>As with strings, you can extract a single value from a list by indexing. </a:t>
            </a:r>
          </a:p>
          <a:p>
            <a:endParaRPr lang="en-US" dirty="0"/>
          </a:p>
          <a:p>
            <a:pPr marL="0" indent="0">
              <a:buNone/>
            </a:pPr>
            <a:r>
              <a:rPr lang="en-US" dirty="0"/>
              <a:t>	&gt;&gt;&gt;sequences = [“AAA”, “TTT”, “GGG”]</a:t>
            </a:r>
          </a:p>
          <a:p>
            <a:pPr marL="0" indent="0">
              <a:buNone/>
            </a:pPr>
            <a:r>
              <a:rPr lang="en-US" dirty="0"/>
              <a:t>	&gt;&gt;&gt;sequences[0] </a:t>
            </a:r>
          </a:p>
          <a:p>
            <a:pPr marL="0" indent="0">
              <a:buNone/>
            </a:pPr>
            <a:r>
              <a:rPr lang="en-US" dirty="0"/>
              <a:t>		‘AAA’</a:t>
            </a:r>
          </a:p>
          <a:p>
            <a:pPr marL="0" indent="0">
              <a:buNone/>
            </a:pPr>
            <a:r>
              <a:rPr lang="en-US" dirty="0"/>
              <a:t>	&gt;&gt;&gt;sequences[1]</a:t>
            </a:r>
          </a:p>
          <a:p>
            <a:pPr marL="0" indent="0">
              <a:buNone/>
            </a:pPr>
            <a:r>
              <a:rPr lang="en-US" dirty="0"/>
              <a:t>		‘TTT’</a:t>
            </a:r>
          </a:p>
        </p:txBody>
      </p:sp>
      <p:sp>
        <p:nvSpPr>
          <p:cNvPr id="7" name="Footer Placeholder 6">
            <a:extLst>
              <a:ext uri="{FF2B5EF4-FFF2-40B4-BE49-F238E27FC236}">
                <a16:creationId xmlns:a16="http://schemas.microsoft.com/office/drawing/2014/main" id="{D9BFAF53-6A63-FA23-9ACF-7DEACE41585E}"/>
              </a:ext>
            </a:extLst>
          </p:cNvPr>
          <p:cNvSpPr>
            <a:spLocks noGrp="1"/>
          </p:cNvSpPr>
          <p:nvPr>
            <p:ph type="ftr" sz="quarter" idx="11"/>
          </p:nvPr>
        </p:nvSpPr>
        <p:spPr/>
        <p:txBody>
          <a:bodyPr/>
          <a:lstStyle/>
          <a:p>
            <a:r>
              <a:rPr lang="en-US"/>
              <a:t>Nasrin Akter</a:t>
            </a:r>
          </a:p>
        </p:txBody>
      </p:sp>
      <p:sp>
        <p:nvSpPr>
          <p:cNvPr id="8" name="Date Placeholder 7">
            <a:extLst>
              <a:ext uri="{FF2B5EF4-FFF2-40B4-BE49-F238E27FC236}">
                <a16:creationId xmlns:a16="http://schemas.microsoft.com/office/drawing/2014/main" id="{CE1452D1-FAC1-7FC3-89BD-7E44F19C7BD3}"/>
              </a:ext>
            </a:extLst>
          </p:cNvPr>
          <p:cNvSpPr>
            <a:spLocks noGrp="1"/>
          </p:cNvSpPr>
          <p:nvPr>
            <p:ph type="dt" sz="half" idx="10"/>
          </p:nvPr>
        </p:nvSpPr>
        <p:spPr/>
        <p:txBody>
          <a:bodyPr/>
          <a:lstStyle/>
          <a:p>
            <a:fld id="{35BDF448-ACA8-45CA-A997-083692F77F58}" type="datetime1">
              <a:rPr lang="en-US" smtClean="0"/>
              <a:t>7/14/2023</a:t>
            </a:fld>
            <a:endParaRPr lang="en-US"/>
          </a:p>
        </p:txBody>
      </p:sp>
      <p:sp>
        <p:nvSpPr>
          <p:cNvPr id="9" name="Slide Number Placeholder 8">
            <a:extLst>
              <a:ext uri="{FF2B5EF4-FFF2-40B4-BE49-F238E27FC236}">
                <a16:creationId xmlns:a16="http://schemas.microsoft.com/office/drawing/2014/main" id="{7FAB144A-0DC3-9D5B-1B46-D88A99CE6014}"/>
              </a:ext>
            </a:extLst>
          </p:cNvPr>
          <p:cNvSpPr>
            <a:spLocks noGrp="1"/>
          </p:cNvSpPr>
          <p:nvPr>
            <p:ph type="sldNum" sz="quarter" idx="12"/>
          </p:nvPr>
        </p:nvSpPr>
        <p:spPr/>
        <p:txBody>
          <a:bodyPr/>
          <a:lstStyle/>
          <a:p>
            <a:fld id="{5705F9E9-D8A3-42F1-8BB5-75D76391D328}" type="slidenum">
              <a:rPr lang="en-US" smtClean="0"/>
              <a:t>61</a:t>
            </a:fld>
            <a:endParaRPr lang="en-US"/>
          </a:p>
        </p:txBody>
      </p:sp>
    </p:spTree>
    <p:extLst>
      <p:ext uri="{BB962C8B-B14F-4D97-AF65-F5344CB8AC3E}">
        <p14:creationId xmlns:p14="http://schemas.microsoft.com/office/powerpoint/2010/main" val="137435932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240DDF-9D4D-8263-F899-CDE4EB8E4644}"/>
              </a:ext>
            </a:extLst>
          </p:cNvPr>
          <p:cNvSpPr>
            <a:spLocks noGrp="1"/>
          </p:cNvSpPr>
          <p:nvPr>
            <p:ph type="title"/>
          </p:nvPr>
        </p:nvSpPr>
        <p:spPr>
          <a:xfrm>
            <a:off x="393879" y="217018"/>
            <a:ext cx="10515600" cy="1325563"/>
          </a:xfrm>
        </p:spPr>
        <p:txBody>
          <a:bodyPr vert="horz" lIns="91440" tIns="45720" rIns="91440" bIns="45720" rtlCol="0" anchor="ctr">
            <a:normAutofit/>
          </a:bodyPr>
          <a:lstStyle/>
          <a:p>
            <a:r>
              <a:rPr lang="en-US" sz="4267" b="1" dirty="0">
                <a:solidFill>
                  <a:schemeClr val="dk2"/>
                </a:solidFill>
                <a:latin typeface="Helvetica Neue"/>
              </a:rPr>
              <a:t>Changing a List / Changing a String</a:t>
            </a:r>
          </a:p>
        </p:txBody>
      </p:sp>
      <p:sp>
        <p:nvSpPr>
          <p:cNvPr id="4" name="Content Placeholder 3">
            <a:extLst>
              <a:ext uri="{FF2B5EF4-FFF2-40B4-BE49-F238E27FC236}">
                <a16:creationId xmlns:a16="http://schemas.microsoft.com/office/drawing/2014/main" id="{9D308381-FE8A-B0E6-7E70-6C44294CB964}"/>
              </a:ext>
            </a:extLst>
          </p:cNvPr>
          <p:cNvSpPr>
            <a:spLocks noGrp="1"/>
          </p:cNvSpPr>
          <p:nvPr>
            <p:ph sz="half" idx="1"/>
          </p:nvPr>
        </p:nvSpPr>
        <p:spPr>
          <a:xfrm>
            <a:off x="497305" y="1825625"/>
            <a:ext cx="5522495" cy="4351338"/>
          </a:xfrm>
        </p:spPr>
        <p:txBody>
          <a:bodyPr>
            <a:normAutofit lnSpcReduction="10000"/>
          </a:bodyPr>
          <a:lstStyle/>
          <a:p>
            <a:pPr marL="0" indent="0" algn="ctr">
              <a:buNone/>
            </a:pPr>
            <a:r>
              <a:rPr lang="en-US" dirty="0"/>
              <a:t>Lists</a:t>
            </a:r>
          </a:p>
          <a:p>
            <a:r>
              <a:rPr lang="en-US" dirty="0"/>
              <a:t>Lists are </a:t>
            </a:r>
            <a:r>
              <a:rPr lang="en-US" b="1" dirty="0"/>
              <a:t>mutable</a:t>
            </a:r>
          </a:p>
          <a:p>
            <a:endParaRPr lang="en-US" b="1" dirty="0"/>
          </a:p>
          <a:p>
            <a:pPr marL="0" indent="0">
              <a:buNone/>
            </a:pPr>
            <a:r>
              <a:rPr lang="en-US" dirty="0"/>
              <a:t>&gt;&gt;&gt;sequences = [“AAA”, “TTT”, “GGG”]</a:t>
            </a:r>
          </a:p>
          <a:p>
            <a:pPr marL="0" indent="0">
              <a:buNone/>
            </a:pPr>
            <a:r>
              <a:rPr lang="en-US" dirty="0"/>
              <a:t>&gt;&gt;&gt;sequences[2] = “CCC”</a:t>
            </a:r>
          </a:p>
          <a:p>
            <a:pPr marL="0" indent="0">
              <a:buNone/>
            </a:pPr>
            <a:r>
              <a:rPr lang="en-US" dirty="0"/>
              <a:t>&gt;&gt;&gt;print(sequences)</a:t>
            </a:r>
          </a:p>
          <a:p>
            <a:pPr marL="0" indent="0">
              <a:buNone/>
            </a:pPr>
            <a:endParaRPr lang="en-US" dirty="0"/>
          </a:p>
          <a:p>
            <a:pPr marL="0" indent="0">
              <a:buNone/>
            </a:pPr>
            <a:r>
              <a:rPr lang="en-US" dirty="0"/>
              <a:t>[‘AAA’, ‘TTT’, ‘CCC’]</a:t>
            </a:r>
          </a:p>
        </p:txBody>
      </p:sp>
      <p:sp>
        <p:nvSpPr>
          <p:cNvPr id="5" name="Content Placeholder 4">
            <a:extLst>
              <a:ext uri="{FF2B5EF4-FFF2-40B4-BE49-F238E27FC236}">
                <a16:creationId xmlns:a16="http://schemas.microsoft.com/office/drawing/2014/main" id="{CB2E52F4-3BF3-AEA9-BD86-F4399D4CD2A0}"/>
              </a:ext>
            </a:extLst>
          </p:cNvPr>
          <p:cNvSpPr>
            <a:spLocks noGrp="1"/>
          </p:cNvSpPr>
          <p:nvPr>
            <p:ph sz="half" idx="2"/>
          </p:nvPr>
        </p:nvSpPr>
        <p:spPr/>
        <p:txBody>
          <a:bodyPr>
            <a:normAutofit lnSpcReduction="10000"/>
          </a:bodyPr>
          <a:lstStyle/>
          <a:p>
            <a:pPr marL="0" indent="0" algn="ctr">
              <a:buNone/>
            </a:pPr>
            <a:r>
              <a:rPr lang="en-US" dirty="0"/>
              <a:t>Strings</a:t>
            </a:r>
          </a:p>
          <a:p>
            <a:r>
              <a:rPr lang="en-US" dirty="0"/>
              <a:t>Strings are </a:t>
            </a:r>
            <a:r>
              <a:rPr lang="en-US" b="1" dirty="0"/>
              <a:t>immutable</a:t>
            </a:r>
          </a:p>
          <a:p>
            <a:endParaRPr lang="en-US" b="1" dirty="0"/>
          </a:p>
          <a:p>
            <a:pPr marL="0" indent="0">
              <a:buNone/>
            </a:pPr>
            <a:r>
              <a:rPr lang="en-US" dirty="0" err="1"/>
              <a:t>DNAseq</a:t>
            </a:r>
            <a:r>
              <a:rPr lang="en-US" dirty="0"/>
              <a:t> = “ANTGCTG”</a:t>
            </a:r>
          </a:p>
          <a:p>
            <a:pPr marL="0" indent="0">
              <a:buNone/>
            </a:pPr>
            <a:r>
              <a:rPr lang="en-US" dirty="0" err="1"/>
              <a:t>DNAseq</a:t>
            </a:r>
            <a:r>
              <a:rPr lang="en-US" dirty="0"/>
              <a:t>[1] = “G”</a:t>
            </a:r>
          </a:p>
          <a:p>
            <a:pPr marL="0" indent="0">
              <a:buNone/>
            </a:pPr>
            <a:endParaRPr lang="en-US" dirty="0"/>
          </a:p>
          <a:p>
            <a:pPr marL="0" indent="0">
              <a:buNone/>
            </a:pPr>
            <a:endParaRPr lang="en-US" dirty="0"/>
          </a:p>
          <a:p>
            <a:pPr marL="0" indent="0">
              <a:buNone/>
            </a:pPr>
            <a:endParaRPr lang="en-US" dirty="0"/>
          </a:p>
          <a:p>
            <a:pPr marL="0" indent="0">
              <a:buNone/>
            </a:pPr>
            <a:r>
              <a:rPr lang="en-US" dirty="0"/>
              <a:t>Returns a </a:t>
            </a:r>
            <a:r>
              <a:rPr lang="en-US" b="1" dirty="0">
                <a:solidFill>
                  <a:srgbClr val="FF0000"/>
                </a:solidFill>
              </a:rPr>
              <a:t>type error</a:t>
            </a:r>
            <a:r>
              <a:rPr lang="en-US" dirty="0"/>
              <a:t> </a:t>
            </a:r>
          </a:p>
        </p:txBody>
      </p:sp>
      <p:sp>
        <p:nvSpPr>
          <p:cNvPr id="8" name="Footer Placeholder 7">
            <a:extLst>
              <a:ext uri="{FF2B5EF4-FFF2-40B4-BE49-F238E27FC236}">
                <a16:creationId xmlns:a16="http://schemas.microsoft.com/office/drawing/2014/main" id="{498AE34C-FA40-29AA-133C-5CCCFD953415}"/>
              </a:ext>
            </a:extLst>
          </p:cNvPr>
          <p:cNvSpPr>
            <a:spLocks noGrp="1"/>
          </p:cNvSpPr>
          <p:nvPr>
            <p:ph type="ftr" sz="quarter" idx="11"/>
          </p:nvPr>
        </p:nvSpPr>
        <p:spPr/>
        <p:txBody>
          <a:bodyPr/>
          <a:lstStyle/>
          <a:p>
            <a:r>
              <a:rPr lang="en-US"/>
              <a:t>Nasrin Akter</a:t>
            </a:r>
          </a:p>
        </p:txBody>
      </p:sp>
      <p:sp>
        <p:nvSpPr>
          <p:cNvPr id="9" name="Date Placeholder 8">
            <a:extLst>
              <a:ext uri="{FF2B5EF4-FFF2-40B4-BE49-F238E27FC236}">
                <a16:creationId xmlns:a16="http://schemas.microsoft.com/office/drawing/2014/main" id="{EF3EF982-BFAB-BBEC-78DF-CC1F93C61C86}"/>
              </a:ext>
            </a:extLst>
          </p:cNvPr>
          <p:cNvSpPr>
            <a:spLocks noGrp="1"/>
          </p:cNvSpPr>
          <p:nvPr>
            <p:ph type="dt" sz="half" idx="10"/>
          </p:nvPr>
        </p:nvSpPr>
        <p:spPr/>
        <p:txBody>
          <a:bodyPr/>
          <a:lstStyle/>
          <a:p>
            <a:fld id="{55D885D8-60B0-4F95-88FF-56A64C03BEF1}" type="datetime1">
              <a:rPr lang="en-US" smtClean="0"/>
              <a:t>7/14/2023</a:t>
            </a:fld>
            <a:endParaRPr lang="en-US"/>
          </a:p>
        </p:txBody>
      </p:sp>
      <p:sp>
        <p:nvSpPr>
          <p:cNvPr id="10" name="Slide Number Placeholder 9">
            <a:extLst>
              <a:ext uri="{FF2B5EF4-FFF2-40B4-BE49-F238E27FC236}">
                <a16:creationId xmlns:a16="http://schemas.microsoft.com/office/drawing/2014/main" id="{09B0FAB7-954C-18D0-2135-2F7D8C5F962F}"/>
              </a:ext>
            </a:extLst>
          </p:cNvPr>
          <p:cNvSpPr>
            <a:spLocks noGrp="1"/>
          </p:cNvSpPr>
          <p:nvPr>
            <p:ph type="sldNum" sz="quarter" idx="12"/>
          </p:nvPr>
        </p:nvSpPr>
        <p:spPr/>
        <p:txBody>
          <a:bodyPr/>
          <a:lstStyle/>
          <a:p>
            <a:fld id="{5705F9E9-D8A3-42F1-8BB5-75D76391D328}" type="slidenum">
              <a:rPr lang="en-US" smtClean="0"/>
              <a:t>62</a:t>
            </a:fld>
            <a:endParaRPr lang="en-US"/>
          </a:p>
        </p:txBody>
      </p:sp>
    </p:spTree>
    <p:extLst>
      <p:ext uri="{BB962C8B-B14F-4D97-AF65-F5344CB8AC3E}">
        <p14:creationId xmlns:p14="http://schemas.microsoft.com/office/powerpoint/2010/main" val="72758330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4219441" y="2736276"/>
            <a:ext cx="3753119" cy="763571"/>
          </a:xfrm>
          <a:prstGeom prst="rect">
            <a:avLst/>
          </a:prstGeom>
        </p:spPr>
        <p:txBody>
          <a:bodyPr vert="horz" lIns="91440" tIns="45720" rIns="91440" bIns="45720" rtlCol="0" anchor="ctr">
            <a:normAutofit fontScale="92500"/>
          </a:bodyPr>
          <a:lstStyle>
            <a:lvl1pPr>
              <a:lnSpc>
                <a:spcPct val="90000"/>
              </a:lnSpc>
              <a:spcBef>
                <a:spcPct val="0"/>
              </a:spcBef>
              <a:buNone/>
              <a:defRPr sz="4267" b="1">
                <a:solidFill>
                  <a:schemeClr val="dk2"/>
                </a:solidFill>
                <a:latin typeface="Helvetica Neue"/>
                <a:ea typeface="+mj-ea"/>
                <a:cs typeface="+mj-cs"/>
              </a:defRPr>
            </a:lvl1pPr>
          </a:lstStyle>
          <a:p>
            <a:r>
              <a:rPr lang="en-US" dirty="0"/>
              <a:t>Any Questions</a:t>
            </a:r>
          </a:p>
        </p:txBody>
      </p:sp>
      <p:sp>
        <p:nvSpPr>
          <p:cNvPr id="2" name="Footer Placeholder 1">
            <a:extLst>
              <a:ext uri="{FF2B5EF4-FFF2-40B4-BE49-F238E27FC236}">
                <a16:creationId xmlns:a16="http://schemas.microsoft.com/office/drawing/2014/main" id="{7F1EA4D1-33C0-4307-AF63-83E98F99BAB1}"/>
              </a:ext>
            </a:extLst>
          </p:cNvPr>
          <p:cNvSpPr>
            <a:spLocks noGrp="1"/>
          </p:cNvSpPr>
          <p:nvPr>
            <p:ph type="ftr" sz="quarter" idx="11"/>
          </p:nvPr>
        </p:nvSpPr>
        <p:spPr/>
        <p:txBody>
          <a:bodyPr/>
          <a:lstStyle/>
          <a:p>
            <a:r>
              <a:rPr lang="en-US" sz="1400" dirty="0"/>
              <a:t>Nasrin Akter</a:t>
            </a:r>
          </a:p>
        </p:txBody>
      </p:sp>
      <p:sp>
        <p:nvSpPr>
          <p:cNvPr id="4" name="Date Placeholder 3">
            <a:extLst>
              <a:ext uri="{FF2B5EF4-FFF2-40B4-BE49-F238E27FC236}">
                <a16:creationId xmlns:a16="http://schemas.microsoft.com/office/drawing/2014/main" id="{52E9C5DB-3BDC-AE14-0014-9FDE423938D1}"/>
              </a:ext>
            </a:extLst>
          </p:cNvPr>
          <p:cNvSpPr>
            <a:spLocks noGrp="1"/>
          </p:cNvSpPr>
          <p:nvPr>
            <p:ph type="dt" sz="half" idx="10"/>
          </p:nvPr>
        </p:nvSpPr>
        <p:spPr/>
        <p:txBody>
          <a:bodyPr/>
          <a:lstStyle/>
          <a:p>
            <a:fld id="{3607FC1D-C46A-4333-80BA-4D0F9175EB3D}" type="datetime1">
              <a:rPr lang="en-US" smtClean="0"/>
              <a:t>7/14/2023</a:t>
            </a:fld>
            <a:endParaRPr lang="en-US"/>
          </a:p>
        </p:txBody>
      </p:sp>
      <p:sp>
        <p:nvSpPr>
          <p:cNvPr id="6" name="Slide Number Placeholder 5">
            <a:extLst>
              <a:ext uri="{FF2B5EF4-FFF2-40B4-BE49-F238E27FC236}">
                <a16:creationId xmlns:a16="http://schemas.microsoft.com/office/drawing/2014/main" id="{D9D1B8BB-C1DF-728D-72A8-BFFA0997B880}"/>
              </a:ext>
            </a:extLst>
          </p:cNvPr>
          <p:cNvSpPr>
            <a:spLocks noGrp="1"/>
          </p:cNvSpPr>
          <p:nvPr>
            <p:ph type="sldNum" sz="quarter" idx="12"/>
          </p:nvPr>
        </p:nvSpPr>
        <p:spPr/>
        <p:txBody>
          <a:bodyPr/>
          <a:lstStyle/>
          <a:p>
            <a:fld id="{5705F9E9-D8A3-42F1-8BB5-75D76391D328}" type="slidenum">
              <a:rPr lang="en-US" smtClean="0"/>
              <a:t>63</a:t>
            </a:fld>
            <a:endParaRPr lang="en-US"/>
          </a:p>
        </p:txBody>
      </p:sp>
    </p:spTree>
    <p:extLst>
      <p:ext uri="{BB962C8B-B14F-4D97-AF65-F5344CB8AC3E}">
        <p14:creationId xmlns:p14="http://schemas.microsoft.com/office/powerpoint/2010/main" val="721371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EB86322-BAE9-A149-8A60-A6A62A69E259}"/>
              </a:ext>
            </a:extLst>
          </p:cNvPr>
          <p:cNvSpPr>
            <a:spLocks noGrp="1"/>
          </p:cNvSpPr>
          <p:nvPr>
            <p:ph type="body" idx="1"/>
          </p:nvPr>
        </p:nvSpPr>
        <p:spPr/>
        <p:txBody>
          <a:bodyPr>
            <a:normAutofit lnSpcReduction="10000"/>
          </a:bodyPr>
          <a:lstStyle/>
          <a:p>
            <a:r>
              <a:rPr lang="en-US" dirty="0"/>
              <a:t>Introduction</a:t>
            </a:r>
          </a:p>
        </p:txBody>
      </p:sp>
      <p:sp>
        <p:nvSpPr>
          <p:cNvPr id="5" name="Text Placeholder 4">
            <a:extLst>
              <a:ext uri="{FF2B5EF4-FFF2-40B4-BE49-F238E27FC236}">
                <a16:creationId xmlns:a16="http://schemas.microsoft.com/office/drawing/2014/main" id="{C2285D30-37B8-42DD-86B6-2AD5FA34F3BC}"/>
              </a:ext>
            </a:extLst>
          </p:cNvPr>
          <p:cNvSpPr>
            <a:spLocks noGrp="1"/>
          </p:cNvSpPr>
          <p:nvPr>
            <p:ph type="body" idx="4"/>
          </p:nvPr>
        </p:nvSpPr>
        <p:spPr>
          <a:xfrm>
            <a:off x="348670" y="1517770"/>
            <a:ext cx="5856800" cy="3446000"/>
          </a:xfrm>
        </p:spPr>
        <p:txBody>
          <a:bodyPr/>
          <a:lstStyle/>
          <a:p>
            <a:r>
              <a:rPr lang="en-US" b="1" dirty="0"/>
              <a:t>What you need to succeed: </a:t>
            </a:r>
          </a:p>
          <a:p>
            <a:pPr lvl="1"/>
            <a:r>
              <a:rPr lang="en-US" dirty="0"/>
              <a:t>A logical and organized way of thinking (or at least organized notes for your future self!) </a:t>
            </a:r>
          </a:p>
          <a:p>
            <a:pPr lvl="1"/>
            <a:r>
              <a:rPr lang="en-US" dirty="0"/>
              <a:t>Determination</a:t>
            </a:r>
          </a:p>
          <a:p>
            <a:pPr lvl="1"/>
            <a:r>
              <a:rPr lang="en-US" dirty="0"/>
              <a:t>Practice, practice, practice</a:t>
            </a:r>
          </a:p>
        </p:txBody>
      </p:sp>
      <p:sp>
        <p:nvSpPr>
          <p:cNvPr id="6" name="Text Placeholder 4">
            <a:extLst>
              <a:ext uri="{FF2B5EF4-FFF2-40B4-BE49-F238E27FC236}">
                <a16:creationId xmlns:a16="http://schemas.microsoft.com/office/drawing/2014/main" id="{C9B33392-F1CE-7143-CD5E-4E66C27CF082}"/>
              </a:ext>
            </a:extLst>
          </p:cNvPr>
          <p:cNvSpPr txBox="1">
            <a:spLocks/>
          </p:cNvSpPr>
          <p:nvPr/>
        </p:nvSpPr>
        <p:spPr>
          <a:xfrm>
            <a:off x="6205470" y="1588603"/>
            <a:ext cx="5856800" cy="3446000"/>
          </a:xfrm>
          <a:prstGeom prst="rect">
            <a:avLst/>
          </a:prstGeom>
          <a:noFill/>
          <a:ln>
            <a:noFill/>
          </a:ln>
        </p:spPr>
        <p:txBody>
          <a:bodyPr spcFirstLastPara="1" vert="horz" wrap="square" lIns="91425" tIns="45700" rIns="91425" bIns="45700" rtlCol="0" anchor="t" anchorCtr="0">
            <a:normAutofit/>
          </a:bodyPr>
          <a:lstStyle>
            <a:lvl1pPr marL="609585" marR="0" lvl="0" indent="-440256" algn="l" defTabSz="914400" rtl="0" eaLnBrk="1" latinLnBrk="0" hangingPunct="1">
              <a:lnSpc>
                <a:spcPct val="90000"/>
              </a:lnSpc>
              <a:spcBef>
                <a:spcPts val="533"/>
              </a:spcBef>
              <a:spcAft>
                <a:spcPts val="0"/>
              </a:spcAft>
              <a:buClr>
                <a:schemeClr val="dk2"/>
              </a:buClr>
              <a:buSzPts val="1600"/>
              <a:buFont typeface="Merriweather Sans"/>
              <a:buChar char="»"/>
              <a:defRPr sz="2667" b="0" i="0" u="none" strike="noStrike" kern="1200" cap="none">
                <a:solidFill>
                  <a:srgbClr val="262626"/>
                </a:solidFill>
                <a:latin typeface="Helvetica Neue"/>
                <a:ea typeface="Helvetica Neue"/>
                <a:cs typeface="Helvetica Neue"/>
                <a:sym typeface="Helvetica Neue"/>
              </a:defRPr>
            </a:lvl1pPr>
            <a:lvl2pPr marL="1219170" marR="0" lvl="1" indent="-440256" algn="l" defTabSz="914400" rtl="0" eaLnBrk="1" latinLnBrk="0" hangingPunct="1">
              <a:lnSpc>
                <a:spcPct val="90000"/>
              </a:lnSpc>
              <a:spcBef>
                <a:spcPts val="1600"/>
              </a:spcBef>
              <a:spcAft>
                <a:spcPts val="0"/>
              </a:spcAft>
              <a:buClr>
                <a:schemeClr val="dk2"/>
              </a:buClr>
              <a:buSzPts val="1600"/>
              <a:buFont typeface="Merriweather Sans"/>
              <a:buChar char="»"/>
              <a:defRPr sz="2667" b="0" i="0" u="none" strike="noStrike" kern="1200" cap="none">
                <a:solidFill>
                  <a:srgbClr val="262626"/>
                </a:solidFill>
                <a:latin typeface="Helvetica Neue"/>
                <a:ea typeface="Helvetica Neue"/>
                <a:cs typeface="Helvetica Neue"/>
                <a:sym typeface="Helvetica Neue"/>
              </a:defRPr>
            </a:lvl2pPr>
            <a:lvl3pPr marL="1828754" marR="0" lvl="2" indent="-440256" algn="l" defTabSz="914400" rtl="0" eaLnBrk="1" latinLnBrk="0" hangingPunct="1">
              <a:lnSpc>
                <a:spcPct val="90000"/>
              </a:lnSpc>
              <a:spcBef>
                <a:spcPts val="1600"/>
              </a:spcBef>
              <a:spcAft>
                <a:spcPts val="0"/>
              </a:spcAft>
              <a:buClr>
                <a:schemeClr val="dk2"/>
              </a:buClr>
              <a:buSzPts val="1600"/>
              <a:buFont typeface="Merriweather Sans"/>
              <a:buChar char="»"/>
              <a:defRPr sz="2667" b="0" i="0" u="none" strike="noStrike" kern="1200" cap="none">
                <a:solidFill>
                  <a:srgbClr val="262626"/>
                </a:solidFill>
                <a:latin typeface="Helvetica Neue"/>
                <a:ea typeface="Helvetica Neue"/>
                <a:cs typeface="Helvetica Neue"/>
                <a:sym typeface="Helvetica Neue"/>
              </a:defRPr>
            </a:lvl3pPr>
            <a:lvl4pPr marL="2438339" marR="0" lvl="3" indent="-440256" algn="l" defTabSz="914400" rtl="0" eaLnBrk="1" latinLnBrk="0" hangingPunct="1">
              <a:lnSpc>
                <a:spcPct val="90000"/>
              </a:lnSpc>
              <a:spcBef>
                <a:spcPts val="1600"/>
              </a:spcBef>
              <a:spcAft>
                <a:spcPts val="0"/>
              </a:spcAft>
              <a:buClr>
                <a:schemeClr val="dk2"/>
              </a:buClr>
              <a:buSzPts val="1600"/>
              <a:buFont typeface="Merriweather Sans"/>
              <a:buChar char="»"/>
              <a:defRPr sz="2667" b="0" i="0" u="none" strike="noStrike" kern="1200" cap="none">
                <a:solidFill>
                  <a:srgbClr val="262626"/>
                </a:solidFill>
                <a:latin typeface="Helvetica Neue"/>
                <a:ea typeface="Helvetica Neue"/>
                <a:cs typeface="Helvetica Neue"/>
                <a:sym typeface="Helvetica Neue"/>
              </a:defRPr>
            </a:lvl4pPr>
            <a:lvl5pPr marL="3047924" marR="0" lvl="4" indent="-440256" algn="l" defTabSz="914400" rtl="0" eaLnBrk="1" latinLnBrk="0" hangingPunct="1">
              <a:lnSpc>
                <a:spcPct val="90000"/>
              </a:lnSpc>
              <a:spcBef>
                <a:spcPts val="1600"/>
              </a:spcBef>
              <a:spcAft>
                <a:spcPts val="0"/>
              </a:spcAft>
              <a:buClr>
                <a:schemeClr val="dk2"/>
              </a:buClr>
              <a:buSzPts val="1600"/>
              <a:buFont typeface="Merriweather Sans"/>
              <a:buChar char="»"/>
              <a:defRPr sz="2667" b="0" i="0" u="none" strike="noStrike" kern="1200" cap="none">
                <a:solidFill>
                  <a:srgbClr val="262626"/>
                </a:solidFill>
                <a:latin typeface="Helvetica Neue"/>
                <a:ea typeface="Helvetica Neue"/>
                <a:cs typeface="Helvetica Neue"/>
                <a:sym typeface="Helvetica Neue"/>
              </a:defRPr>
            </a:lvl5pPr>
            <a:lvl6pPr marL="3657509" marR="0" lvl="5" indent="-474121" algn="l" defTabSz="914400" rtl="0" eaLnBrk="1" latinLnBrk="0" hangingPunct="1">
              <a:lnSpc>
                <a:spcPct val="90000"/>
              </a:lnSpc>
              <a:spcBef>
                <a:spcPts val="1600"/>
              </a:spcBef>
              <a:spcAft>
                <a:spcPts val="0"/>
              </a:spcAft>
              <a:buClr>
                <a:schemeClr val="dk1"/>
              </a:buClr>
              <a:buSzPts val="2000"/>
              <a:buFont typeface="Arial"/>
              <a:buChar char="•"/>
              <a:defRPr sz="2667" b="0" i="0" u="none" strike="noStrike" kern="1200" cap="none">
                <a:solidFill>
                  <a:schemeClr val="dk1"/>
                </a:solidFill>
                <a:latin typeface="Calibri"/>
                <a:ea typeface="Calibri"/>
                <a:cs typeface="Calibri"/>
                <a:sym typeface="Calibri"/>
              </a:defRPr>
            </a:lvl6pPr>
            <a:lvl7pPr marL="4267093" marR="0" lvl="6" indent="-474121" algn="l" defTabSz="914400" rtl="0" eaLnBrk="1" latinLnBrk="0" hangingPunct="1">
              <a:lnSpc>
                <a:spcPct val="90000"/>
              </a:lnSpc>
              <a:spcBef>
                <a:spcPts val="1600"/>
              </a:spcBef>
              <a:spcAft>
                <a:spcPts val="0"/>
              </a:spcAft>
              <a:buClr>
                <a:schemeClr val="dk1"/>
              </a:buClr>
              <a:buSzPts val="2000"/>
              <a:buFont typeface="Arial"/>
              <a:buChar char="•"/>
              <a:defRPr sz="2667" b="0" i="0" u="none" strike="noStrike" kern="1200" cap="none">
                <a:solidFill>
                  <a:schemeClr val="dk1"/>
                </a:solidFill>
                <a:latin typeface="Calibri"/>
                <a:ea typeface="Calibri"/>
                <a:cs typeface="Calibri"/>
                <a:sym typeface="Calibri"/>
              </a:defRPr>
            </a:lvl7pPr>
            <a:lvl8pPr marL="4876678" marR="0" lvl="7" indent="-474121" algn="l" defTabSz="914400" rtl="0" eaLnBrk="1" latinLnBrk="0" hangingPunct="1">
              <a:lnSpc>
                <a:spcPct val="90000"/>
              </a:lnSpc>
              <a:spcBef>
                <a:spcPts val="1600"/>
              </a:spcBef>
              <a:spcAft>
                <a:spcPts val="0"/>
              </a:spcAft>
              <a:buClr>
                <a:schemeClr val="dk1"/>
              </a:buClr>
              <a:buSzPts val="2000"/>
              <a:buFont typeface="Arial"/>
              <a:buChar char="•"/>
              <a:defRPr sz="2667" b="0" i="0" u="none" strike="noStrike" kern="1200" cap="none">
                <a:solidFill>
                  <a:schemeClr val="dk1"/>
                </a:solidFill>
                <a:latin typeface="Calibri"/>
                <a:ea typeface="Calibri"/>
                <a:cs typeface="Calibri"/>
                <a:sym typeface="Calibri"/>
              </a:defRPr>
            </a:lvl8pPr>
            <a:lvl9pPr marL="5486263" marR="0" lvl="8" indent="-474121" algn="l" defTabSz="914400" rtl="0" eaLnBrk="1" latinLnBrk="0" hangingPunct="1">
              <a:lnSpc>
                <a:spcPct val="90000"/>
              </a:lnSpc>
              <a:spcBef>
                <a:spcPts val="1600"/>
              </a:spcBef>
              <a:spcAft>
                <a:spcPts val="1600"/>
              </a:spcAft>
              <a:buClr>
                <a:schemeClr val="dk1"/>
              </a:buClr>
              <a:buSzPts val="2000"/>
              <a:buFont typeface="Arial"/>
              <a:buChar char="•"/>
              <a:defRPr sz="2667" b="0" i="0" u="none" strike="noStrike" kern="1200" cap="none">
                <a:solidFill>
                  <a:schemeClr val="dk1"/>
                </a:solidFill>
                <a:latin typeface="Calibri"/>
                <a:ea typeface="Calibri"/>
                <a:cs typeface="Calibri"/>
                <a:sym typeface="Calibri"/>
              </a:defRPr>
            </a:lvl9pPr>
          </a:lstStyle>
          <a:p>
            <a:r>
              <a:rPr lang="en-US" b="1" dirty="0"/>
              <a:t>What you don’t need: </a:t>
            </a:r>
          </a:p>
          <a:p>
            <a:pPr lvl="1"/>
            <a:r>
              <a:rPr lang="en-US" dirty="0"/>
              <a:t>A math background</a:t>
            </a:r>
          </a:p>
          <a:p>
            <a:pPr lvl="1"/>
            <a:r>
              <a:rPr lang="en-US" dirty="0"/>
              <a:t>Previous programming experience</a:t>
            </a:r>
          </a:p>
        </p:txBody>
      </p:sp>
    </p:spTree>
    <p:extLst>
      <p:ext uri="{BB962C8B-B14F-4D97-AF65-F5344CB8AC3E}">
        <p14:creationId xmlns:p14="http://schemas.microsoft.com/office/powerpoint/2010/main" val="431141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AA6A91-3C69-CDFF-2AF3-1C32D113EDC9}"/>
              </a:ext>
            </a:extLst>
          </p:cNvPr>
          <p:cNvSpPr>
            <a:spLocks noGrp="1"/>
          </p:cNvSpPr>
          <p:nvPr>
            <p:ph type="title" idx="4294967295"/>
          </p:nvPr>
        </p:nvSpPr>
        <p:spPr>
          <a:xfrm>
            <a:off x="6590662" y="4267832"/>
            <a:ext cx="4805996" cy="1297115"/>
          </a:xfrm>
        </p:spPr>
        <p:txBody>
          <a:bodyPr vert="horz" lIns="91440" tIns="45720" rIns="91440" bIns="45720" rtlCol="0" anchor="t">
            <a:normAutofit/>
          </a:bodyPr>
          <a:lstStyle/>
          <a:p>
            <a:r>
              <a:rPr lang="en-US" sz="4000" kern="1200">
                <a:solidFill>
                  <a:schemeClr val="tx2"/>
                </a:solidFill>
                <a:latin typeface="+mj-lt"/>
                <a:ea typeface="+mj-ea"/>
                <a:cs typeface="+mj-cs"/>
              </a:rPr>
              <a:t>Let’s get started!!</a:t>
            </a:r>
          </a:p>
        </p:txBody>
      </p:sp>
      <p:pic>
        <p:nvPicPr>
          <p:cNvPr id="5" name="Picture 4" descr="Icon&#10;&#10;Description automatically generated">
            <a:extLst>
              <a:ext uri="{FF2B5EF4-FFF2-40B4-BE49-F238E27FC236}">
                <a16:creationId xmlns:a16="http://schemas.microsoft.com/office/drawing/2014/main" id="{FE3175D2-AD0B-CA43-124E-9FC98EE87617}"/>
              </a:ext>
            </a:extLst>
          </p:cNvPr>
          <p:cNvPicPr>
            <a:picLocks noChangeAspect="1"/>
          </p:cNvPicPr>
          <p:nvPr/>
        </p:nvPicPr>
        <p:blipFill rotWithShape="1">
          <a:blip r:embed="rId2">
            <a:extLst>
              <a:ext uri="{28A0092B-C50C-407E-A947-70E740481C1C}">
                <a14:useLocalDpi xmlns:a14="http://schemas.microsoft.com/office/drawing/2010/main" val="0"/>
              </a:ext>
            </a:extLst>
          </a:blip>
          <a:srcRect t="302"/>
          <a:stretch/>
        </p:blipFill>
        <p:spPr>
          <a:xfrm>
            <a:off x="340470" y="1821574"/>
            <a:ext cx="4141760" cy="4129252"/>
          </a:xfrm>
          <a:custGeom>
            <a:avLst/>
            <a:gdLst/>
            <a:ahLst/>
            <a:cxnLst/>
            <a:rect l="l" t="t" r="r" b="b"/>
            <a:pathLst>
              <a:path w="4141760" h="4377846">
                <a:moveTo>
                  <a:pt x="0" y="0"/>
                </a:moveTo>
                <a:lnTo>
                  <a:pt x="4141760" y="0"/>
                </a:lnTo>
                <a:lnTo>
                  <a:pt x="4141760" y="4377846"/>
                </a:lnTo>
                <a:lnTo>
                  <a:pt x="0" y="4377846"/>
                </a:lnTo>
                <a:close/>
              </a:path>
            </a:pathLst>
          </a:custGeom>
        </p:spPr>
      </p:pic>
      <p:sp>
        <p:nvSpPr>
          <p:cNvPr id="7" name="Footer Placeholder 6">
            <a:extLst>
              <a:ext uri="{FF2B5EF4-FFF2-40B4-BE49-F238E27FC236}">
                <a16:creationId xmlns:a16="http://schemas.microsoft.com/office/drawing/2014/main" id="{75C9D1C8-7C04-8AA0-5475-03BFE6819878}"/>
              </a:ext>
            </a:extLst>
          </p:cNvPr>
          <p:cNvSpPr>
            <a:spLocks noGrp="1"/>
          </p:cNvSpPr>
          <p:nvPr>
            <p:ph type="ftr" sz="quarter" idx="11"/>
          </p:nvPr>
        </p:nvSpPr>
        <p:spPr/>
        <p:txBody>
          <a:bodyPr/>
          <a:lstStyle/>
          <a:p>
            <a:r>
              <a:rPr lang="en-US"/>
              <a:t>Nasrin Akter</a:t>
            </a:r>
          </a:p>
        </p:txBody>
      </p:sp>
      <p:sp>
        <p:nvSpPr>
          <p:cNvPr id="8" name="Date Placeholder 7">
            <a:extLst>
              <a:ext uri="{FF2B5EF4-FFF2-40B4-BE49-F238E27FC236}">
                <a16:creationId xmlns:a16="http://schemas.microsoft.com/office/drawing/2014/main" id="{B306C92D-6DD8-C536-97A6-1B408D91257E}"/>
              </a:ext>
            </a:extLst>
          </p:cNvPr>
          <p:cNvSpPr>
            <a:spLocks noGrp="1"/>
          </p:cNvSpPr>
          <p:nvPr>
            <p:ph type="dt" sz="half" idx="10"/>
          </p:nvPr>
        </p:nvSpPr>
        <p:spPr/>
        <p:txBody>
          <a:bodyPr/>
          <a:lstStyle/>
          <a:p>
            <a:fld id="{F0AAD654-27ED-49B1-84EA-02E200D4AA55}" type="datetime1">
              <a:rPr lang="en-US" smtClean="0"/>
              <a:t>7/14/2023</a:t>
            </a:fld>
            <a:endParaRPr lang="en-US"/>
          </a:p>
        </p:txBody>
      </p:sp>
      <p:sp>
        <p:nvSpPr>
          <p:cNvPr id="9" name="Slide Number Placeholder 8">
            <a:extLst>
              <a:ext uri="{FF2B5EF4-FFF2-40B4-BE49-F238E27FC236}">
                <a16:creationId xmlns:a16="http://schemas.microsoft.com/office/drawing/2014/main" id="{F0191AC8-9EF0-EB9A-E6EA-345EDFB1CC3B}"/>
              </a:ext>
            </a:extLst>
          </p:cNvPr>
          <p:cNvSpPr>
            <a:spLocks noGrp="1"/>
          </p:cNvSpPr>
          <p:nvPr>
            <p:ph type="sldNum" sz="quarter" idx="12"/>
          </p:nvPr>
        </p:nvSpPr>
        <p:spPr/>
        <p:txBody>
          <a:bodyPr/>
          <a:lstStyle/>
          <a:p>
            <a:fld id="{5705F9E9-D8A3-42F1-8BB5-75D76391D328}" type="slidenum">
              <a:rPr lang="en-US" smtClean="0"/>
              <a:t>8</a:t>
            </a:fld>
            <a:endParaRPr lang="en-US"/>
          </a:p>
        </p:txBody>
      </p:sp>
    </p:spTree>
    <p:extLst>
      <p:ext uri="{BB962C8B-B14F-4D97-AF65-F5344CB8AC3E}">
        <p14:creationId xmlns:p14="http://schemas.microsoft.com/office/powerpoint/2010/main" val="30434951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38EA85-EC66-6E4B-4914-9D7E29CEA709}"/>
              </a:ext>
            </a:extLst>
          </p:cNvPr>
          <p:cNvSpPr>
            <a:spLocks noGrp="1"/>
          </p:cNvSpPr>
          <p:nvPr>
            <p:ph type="title" idx="4294967295"/>
          </p:nvPr>
        </p:nvSpPr>
        <p:spPr>
          <a:xfrm>
            <a:off x="838200" y="365125"/>
            <a:ext cx="10515600" cy="1325563"/>
          </a:xfrm>
          <a:noFill/>
          <a:ln>
            <a:noFill/>
          </a:ln>
        </p:spPr>
        <p:txBody>
          <a:bodyPr spcFirstLastPara="1" vert="horz" wrap="square" lIns="91425" tIns="45700" rIns="91425" bIns="45700" rtlCol="0" anchor="t" anchorCtr="0">
            <a:normAutofit/>
          </a:bodyPr>
          <a:lstStyle/>
          <a:p>
            <a:pPr marL="609585" indent="-304792">
              <a:spcBef>
                <a:spcPts val="853"/>
              </a:spcBef>
              <a:buClr>
                <a:schemeClr val="dk2"/>
              </a:buClr>
              <a:buSzPts val="3200"/>
              <a:buFont typeface="Arial"/>
            </a:pPr>
            <a:r>
              <a:rPr lang="en-US" sz="4267" b="1" dirty="0">
                <a:solidFill>
                  <a:schemeClr val="dk2"/>
                </a:solidFill>
                <a:latin typeface="Helvetica Neue"/>
                <a:sym typeface="Helvetica Neue"/>
              </a:rPr>
              <a:t>What is Programming?</a:t>
            </a:r>
          </a:p>
        </p:txBody>
      </p:sp>
      <p:sp>
        <p:nvSpPr>
          <p:cNvPr id="3" name="Content Placeholder 2">
            <a:extLst>
              <a:ext uri="{FF2B5EF4-FFF2-40B4-BE49-F238E27FC236}">
                <a16:creationId xmlns:a16="http://schemas.microsoft.com/office/drawing/2014/main" id="{8DB07794-834A-E029-86DE-5AEB76B1060F}"/>
              </a:ext>
            </a:extLst>
          </p:cNvPr>
          <p:cNvSpPr>
            <a:spLocks noGrp="1"/>
          </p:cNvSpPr>
          <p:nvPr>
            <p:ph idx="4294967295"/>
          </p:nvPr>
        </p:nvSpPr>
        <p:spPr>
          <a:xfrm>
            <a:off x="838200" y="1825625"/>
            <a:ext cx="10515600" cy="4351338"/>
          </a:xfrm>
        </p:spPr>
        <p:txBody>
          <a:bodyPr>
            <a:normAutofit/>
          </a:bodyPr>
          <a:lstStyle/>
          <a:p>
            <a:r>
              <a:rPr lang="en-US" dirty="0"/>
              <a:t>Providing a set of instructions for a computer to execute </a:t>
            </a:r>
          </a:p>
          <a:p>
            <a:r>
              <a:rPr lang="en-US" dirty="0"/>
              <a:t>A way to automate tasks, perform difficult data analysis, document the process, and save time</a:t>
            </a:r>
          </a:p>
          <a:p>
            <a:r>
              <a:rPr lang="en-US" dirty="0"/>
              <a:t>There are many programming languages and applications</a:t>
            </a:r>
          </a:p>
          <a:p>
            <a:pPr lvl="1"/>
            <a:r>
              <a:rPr lang="en-US" dirty="0"/>
              <a:t>Python</a:t>
            </a:r>
          </a:p>
          <a:p>
            <a:pPr lvl="1"/>
            <a:r>
              <a:rPr lang="en-US" dirty="0"/>
              <a:t>Java</a:t>
            </a:r>
          </a:p>
          <a:p>
            <a:pPr lvl="1"/>
            <a:r>
              <a:rPr lang="en-US" dirty="0"/>
              <a:t>R</a:t>
            </a:r>
          </a:p>
          <a:p>
            <a:pPr lvl="1"/>
            <a:r>
              <a:rPr lang="en-US" dirty="0"/>
              <a:t>Perl</a:t>
            </a:r>
          </a:p>
        </p:txBody>
      </p:sp>
      <p:sp>
        <p:nvSpPr>
          <p:cNvPr id="7" name="Footer Placeholder 6">
            <a:extLst>
              <a:ext uri="{FF2B5EF4-FFF2-40B4-BE49-F238E27FC236}">
                <a16:creationId xmlns:a16="http://schemas.microsoft.com/office/drawing/2014/main" id="{0BB8E6A1-0346-BA2F-8D8A-21A151DE2443}"/>
              </a:ext>
            </a:extLst>
          </p:cNvPr>
          <p:cNvSpPr>
            <a:spLocks noGrp="1"/>
          </p:cNvSpPr>
          <p:nvPr>
            <p:ph type="ftr" sz="quarter" idx="11"/>
          </p:nvPr>
        </p:nvSpPr>
        <p:spPr/>
        <p:txBody>
          <a:bodyPr/>
          <a:lstStyle/>
          <a:p>
            <a:r>
              <a:rPr lang="en-US"/>
              <a:t>Nasrin Akter</a:t>
            </a:r>
          </a:p>
        </p:txBody>
      </p:sp>
      <p:sp>
        <p:nvSpPr>
          <p:cNvPr id="8" name="Date Placeholder 7">
            <a:extLst>
              <a:ext uri="{FF2B5EF4-FFF2-40B4-BE49-F238E27FC236}">
                <a16:creationId xmlns:a16="http://schemas.microsoft.com/office/drawing/2014/main" id="{22783CC5-D881-1826-6A75-DF1D60FD9BE1}"/>
              </a:ext>
            </a:extLst>
          </p:cNvPr>
          <p:cNvSpPr>
            <a:spLocks noGrp="1"/>
          </p:cNvSpPr>
          <p:nvPr>
            <p:ph type="dt" sz="half" idx="10"/>
          </p:nvPr>
        </p:nvSpPr>
        <p:spPr/>
        <p:txBody>
          <a:bodyPr/>
          <a:lstStyle/>
          <a:p>
            <a:fld id="{5F1F7CB7-9638-4F5C-BB53-6C81CC7EF79D}" type="datetime1">
              <a:rPr lang="en-US" smtClean="0"/>
              <a:t>7/14/2023</a:t>
            </a:fld>
            <a:endParaRPr lang="en-US"/>
          </a:p>
        </p:txBody>
      </p:sp>
      <p:sp>
        <p:nvSpPr>
          <p:cNvPr id="9" name="Slide Number Placeholder 8">
            <a:extLst>
              <a:ext uri="{FF2B5EF4-FFF2-40B4-BE49-F238E27FC236}">
                <a16:creationId xmlns:a16="http://schemas.microsoft.com/office/drawing/2014/main" id="{1837DF2F-33CC-DC80-245E-17F1EB33EF35}"/>
              </a:ext>
            </a:extLst>
          </p:cNvPr>
          <p:cNvSpPr>
            <a:spLocks noGrp="1"/>
          </p:cNvSpPr>
          <p:nvPr>
            <p:ph type="sldNum" sz="quarter" idx="12"/>
          </p:nvPr>
        </p:nvSpPr>
        <p:spPr/>
        <p:txBody>
          <a:bodyPr/>
          <a:lstStyle/>
          <a:p>
            <a:fld id="{5705F9E9-D8A3-42F1-8BB5-75D76391D328}" type="slidenum">
              <a:rPr lang="en-US" smtClean="0"/>
              <a:t>9</a:t>
            </a:fld>
            <a:endParaRPr lang="en-US"/>
          </a:p>
        </p:txBody>
      </p:sp>
    </p:spTree>
    <p:extLst>
      <p:ext uri="{BB962C8B-B14F-4D97-AF65-F5344CB8AC3E}">
        <p14:creationId xmlns:p14="http://schemas.microsoft.com/office/powerpoint/2010/main" val="102694047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4057</TotalTime>
  <Words>4754</Words>
  <Application>Microsoft Office PowerPoint</Application>
  <PresentationFormat>Widescreen</PresentationFormat>
  <Paragraphs>920</Paragraphs>
  <Slides>63</Slides>
  <Notes>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63</vt:i4>
      </vt:variant>
    </vt:vector>
  </HeadingPairs>
  <TitlesOfParts>
    <vt:vector size="72" baseType="lpstr">
      <vt:lpstr>Arial</vt:lpstr>
      <vt:lpstr>Calibri</vt:lpstr>
      <vt:lpstr>Calibri Light</vt:lpstr>
      <vt:lpstr>fira code</vt:lpstr>
      <vt:lpstr>Helvetica Neue</vt:lpstr>
      <vt:lpstr>Merriweather Sans</vt:lpstr>
      <vt:lpstr>Söhne</vt:lpstr>
      <vt:lpstr>Wingdings</vt:lpstr>
      <vt:lpstr>Office Theme</vt:lpstr>
      <vt:lpstr>Introduction to Python (Part 1) </vt:lpstr>
      <vt:lpstr>Nasrin Akter</vt:lpstr>
      <vt:lpstr>PowerPoint Presentation</vt:lpstr>
      <vt:lpstr>PowerPoint Presentation</vt:lpstr>
      <vt:lpstr>Schedule</vt:lpstr>
      <vt:lpstr>PowerPoint Presentation</vt:lpstr>
      <vt:lpstr>PowerPoint Presentation</vt:lpstr>
      <vt:lpstr>Let’s get started!!</vt:lpstr>
      <vt:lpstr>What is Programming?</vt:lpstr>
      <vt:lpstr>Why Python?</vt:lpstr>
      <vt:lpstr>What is a Program(Script)?</vt:lpstr>
      <vt:lpstr>PowerPoint Presentation</vt:lpstr>
      <vt:lpstr>Download and Install Anaconda </vt:lpstr>
      <vt:lpstr>Anaconda Environment</vt:lpstr>
      <vt:lpstr>Execution Mode</vt:lpstr>
      <vt:lpstr>PowerPoint Presentation</vt:lpstr>
      <vt:lpstr>PowerPoint Presentation</vt:lpstr>
      <vt:lpstr>IDLE (Integrated Development and Learning Environment) </vt:lpstr>
      <vt:lpstr>Execution in Interactive Mode</vt:lpstr>
      <vt:lpstr>Python print( ) function</vt:lpstr>
      <vt:lpstr>PowerPoint Presentation</vt:lpstr>
      <vt:lpstr>PowerPoint Presentation</vt:lpstr>
      <vt:lpstr>PowerPoint Presentation</vt:lpstr>
      <vt:lpstr>Python Programming/Batch Mode</vt:lpstr>
      <vt:lpstr>Comments and Docstrings</vt:lpstr>
      <vt:lpstr>Comments and Docstrings </vt:lpstr>
      <vt:lpstr>Variables</vt:lpstr>
      <vt:lpstr>Variables</vt:lpstr>
      <vt:lpstr>Variables: Assign a Variable</vt:lpstr>
      <vt:lpstr>Variables: Assign a Variable</vt:lpstr>
      <vt:lpstr>Variable Names</vt:lpstr>
      <vt:lpstr>Basic Variable Types</vt:lpstr>
      <vt:lpstr>Basic Variable Types</vt:lpstr>
      <vt:lpstr>Basic Variable Types</vt:lpstr>
      <vt:lpstr>Basic Variable Types</vt:lpstr>
      <vt:lpstr>Basic Variable Types</vt:lpstr>
      <vt:lpstr>PowerPoint Presentation</vt:lpstr>
      <vt:lpstr>PowerPoint Presentation</vt:lpstr>
      <vt:lpstr>Operators</vt:lpstr>
      <vt:lpstr>Operators</vt:lpstr>
      <vt:lpstr>Operators</vt:lpstr>
      <vt:lpstr>Operators</vt:lpstr>
      <vt:lpstr>Operators</vt:lpstr>
      <vt:lpstr>Operators</vt:lpstr>
      <vt:lpstr>Operators</vt:lpstr>
      <vt:lpstr>Operators</vt:lpstr>
      <vt:lpstr>Operators</vt:lpstr>
      <vt:lpstr>Operators</vt:lpstr>
      <vt:lpstr>Operators</vt:lpstr>
      <vt:lpstr>Strings (again)</vt:lpstr>
      <vt:lpstr>String Indexing</vt:lpstr>
      <vt:lpstr>String Slicing</vt:lpstr>
      <vt:lpstr>String Concatenation</vt:lpstr>
      <vt:lpstr>String Functions</vt:lpstr>
      <vt:lpstr>String Methods</vt:lpstr>
      <vt:lpstr>In-Class Exercise</vt:lpstr>
      <vt:lpstr>Lists</vt:lpstr>
      <vt:lpstr>Lists</vt:lpstr>
      <vt:lpstr>PowerPoint Presentation</vt:lpstr>
      <vt:lpstr>PowerPoint Presentation</vt:lpstr>
      <vt:lpstr>Lists</vt:lpstr>
      <vt:lpstr>Changing a List / Changing a String</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Rosellini-Labombarde, Angela M.</dc:creator>
  <cp:lastModifiedBy>Akter, Nasrin</cp:lastModifiedBy>
  <cp:revision>100</cp:revision>
  <dcterms:created xsi:type="dcterms:W3CDTF">2022-07-23T20:49:30Z</dcterms:created>
  <dcterms:modified xsi:type="dcterms:W3CDTF">2023-07-14T21:21:19Z</dcterms:modified>
</cp:coreProperties>
</file>